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58" r:id="rId5"/>
    <p:sldId id="263" r:id="rId6"/>
    <p:sldId id="259" r:id="rId7"/>
    <p:sldId id="265" r:id="rId8"/>
    <p:sldId id="271" r:id="rId9"/>
    <p:sldId id="261" r:id="rId10"/>
    <p:sldId id="262" r:id="rId11"/>
    <p:sldId id="266" r:id="rId12"/>
    <p:sldId id="268" r:id="rId13"/>
    <p:sldId id="269" r:id="rId14"/>
    <p:sldId id="274" r:id="rId15"/>
    <p:sldId id="267" r:id="rId16"/>
    <p:sldId id="275" r:id="rId17"/>
    <p:sldId id="272" r:id="rId18"/>
    <p:sldId id="273" r:id="rId19"/>
    <p:sldId id="277" r:id="rId20"/>
    <p:sldId id="276" r:id="rId21"/>
    <p:sldId id="27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00B0F0"/>
    <a:srgbClr val="CCFF99"/>
    <a:srgbClr val="FFFF99"/>
    <a:srgbClr val="E7F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86034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9774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92711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7641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685626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71345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702946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742293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8321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49080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64562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72157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90354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69566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45801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9692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6761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A149C9C-1316-4AE0-BB85-4EDFBD237647}" type="datetimeFigureOut">
              <a:rPr lang="LID4096" smtClean="0"/>
              <a:t>05/24/2023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LID4096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690EE2E-48ED-4015-9609-CFC0BB5F5A8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41108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betes overview: symptoms, causes, treatment, management and more">
            <a:extLst>
              <a:ext uri="{FF2B5EF4-FFF2-40B4-BE49-F238E27FC236}">
                <a16:creationId xmlns:a16="http://schemas.microsoft.com/office/drawing/2014/main" id="{571EB3E2-144A-4096-B886-D878A19A7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2DE89B-AF10-4AD1-BBD1-0A400AEF3B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07067"/>
            <a:ext cx="7373924" cy="2387600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Diabetes prediction</a:t>
            </a:r>
            <a:endParaRPr lang="LID4096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50993C-C433-4564-88F0-C09F65EE6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062" y="5975009"/>
            <a:ext cx="4619538" cy="751848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Felix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Doktorman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&amp; Alin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Finkelshtein</a:t>
            </a:r>
            <a:endParaRPr lang="LID4096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911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E2B95-1C57-47A8-BB43-140B023BA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DA4623-4241-4FCD-AD66-12FD75D60D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849" y="2603500"/>
            <a:ext cx="6396615" cy="3416300"/>
          </a:xfrm>
        </p:spPr>
      </p:pic>
    </p:spTree>
    <p:extLst>
      <p:ext uri="{BB962C8B-B14F-4D97-AF65-F5344CB8AC3E}">
        <p14:creationId xmlns:p14="http://schemas.microsoft.com/office/powerpoint/2010/main" val="1266762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419E0-8739-D8FF-1258-743E6EE47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matrix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D9944AD-5063-3C42-7C77-1F7AB6DD2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6811" y="2365695"/>
            <a:ext cx="7553688" cy="415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94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50354B9E-CB7E-93EB-01A3-93C3E5ADB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850" y="0"/>
            <a:ext cx="79311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599761-D01D-88F1-0DB1-59DFEDC08B2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 rot="16200000">
            <a:off x="0" y="3241675"/>
            <a:ext cx="5780088" cy="706438"/>
          </a:xfrm>
        </p:spPr>
        <p:txBody>
          <a:bodyPr/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Correlation matrix of the new 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df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BCE5F94-6F30-0A96-D453-67B5132E469D}"/>
              </a:ext>
            </a:extLst>
          </p:cNvPr>
          <p:cNvSpPr/>
          <p:nvPr/>
        </p:nvSpPr>
        <p:spPr>
          <a:xfrm>
            <a:off x="6744750" y="117446"/>
            <a:ext cx="226502" cy="5368954"/>
          </a:xfrm>
          <a:prstGeom prst="roundRect">
            <a:avLst/>
          </a:prstGeom>
          <a:noFill/>
          <a:ln w="2857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14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BD06C-51B5-AA5B-C2DB-0CD0E80B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Feature importance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80BA29-7121-EBF5-622E-BC84F3F96D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757" t="38074" r="28991" b="32324"/>
          <a:stretch/>
        </p:blipFill>
        <p:spPr>
          <a:xfrm>
            <a:off x="814884" y="2374084"/>
            <a:ext cx="4917202" cy="3993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A0AD00-10B6-DCF7-F8D4-D6B6A355F7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619" t="32203" r="28303" b="30611"/>
          <a:stretch/>
        </p:blipFill>
        <p:spPr>
          <a:xfrm>
            <a:off x="6543412" y="2286280"/>
            <a:ext cx="4571392" cy="43158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70487D-A0B8-B670-35AB-4187162C671A}"/>
              </a:ext>
            </a:extLst>
          </p:cNvPr>
          <p:cNvSpPr txBox="1"/>
          <p:nvPr/>
        </p:nvSpPr>
        <p:spPr>
          <a:xfrm>
            <a:off x="6761527" y="2101614"/>
            <a:ext cx="3984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CV to find feature importance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FB87A36-34BE-B3AF-C2BE-ADE8DEE4E7E4}"/>
              </a:ext>
            </a:extLst>
          </p:cNvPr>
          <p:cNvSpPr/>
          <p:nvPr/>
        </p:nvSpPr>
        <p:spPr>
          <a:xfrm>
            <a:off x="7046752" y="3120705"/>
            <a:ext cx="3699545" cy="308295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38E8524-6AAE-27FE-1F40-E2C044DCCE28}"/>
              </a:ext>
            </a:extLst>
          </p:cNvPr>
          <p:cNvSpPr/>
          <p:nvPr/>
        </p:nvSpPr>
        <p:spPr>
          <a:xfrm>
            <a:off x="7046752" y="4884490"/>
            <a:ext cx="3699545" cy="163375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D6E78A6-E9D8-9737-F5A1-B06A7DE43FA2}"/>
              </a:ext>
            </a:extLst>
          </p:cNvPr>
          <p:cNvSpPr/>
          <p:nvPr/>
        </p:nvSpPr>
        <p:spPr>
          <a:xfrm>
            <a:off x="947957" y="4733488"/>
            <a:ext cx="4388840" cy="1424031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240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7FD1D-BC1C-E29A-D837-A9AF1F7E9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 for the models </a:t>
            </a:r>
            <a:r>
              <a:rPr lang="en-US" dirty="0">
                <a:sym typeface="Wingdings" panose="05000000000000000000" pitchFamily="2" charset="2"/>
              </a:rPr>
              <a:t> Recall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96E22-D05F-171E-9656-D2DC47214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945043"/>
          </a:xfrm>
        </p:spPr>
        <p:txBody>
          <a:bodyPr/>
          <a:lstStyle/>
          <a:p>
            <a:r>
              <a:rPr lang="en-US" dirty="0"/>
              <a:t>Since we are dealing with a disease we think it is important to evaluate the recall ( number of sick people predicted out of true sick)</a:t>
            </a:r>
          </a:p>
        </p:txBody>
      </p:sp>
    </p:spTree>
    <p:extLst>
      <p:ext uri="{BB962C8B-B14F-4D97-AF65-F5344CB8AC3E}">
        <p14:creationId xmlns:p14="http://schemas.microsoft.com/office/powerpoint/2010/main" val="4083363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F26A-74AB-634E-B36F-D0850E6A5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F19AA-FD95-9806-03FC-8E858C50D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3677" y="2251163"/>
            <a:ext cx="8825659" cy="4426474"/>
          </a:xfrm>
        </p:spPr>
        <p:txBody>
          <a:bodyPr>
            <a:normAutofit fontScale="700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Age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 binning ['Child', 'Young Adult', 'Adult', 'Senior’] +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get_dummies</a:t>
            </a:r>
            <a:endParaRPr lang="en-US" dirty="0">
              <a:solidFill>
                <a:schemeClr val="tx1"/>
              </a:solidFill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Gender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</a:t>
            </a:r>
            <a:r>
              <a:rPr lang="en-US" i="0" dirty="0" err="1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get_dummies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 [Female, male]</a:t>
            </a:r>
            <a:endParaRPr lang="en-US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Body mass index (BMI) 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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binning ['Underweight', 'Normal', 'Overweight', '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Obese','Extreme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-obese’] +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get_dummies</a:t>
            </a:r>
            <a:endParaRPr lang="en-US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Hypertension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Heart disease 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Smoking history 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 merged (ever, current, former and not current) </a:t>
            </a:r>
            <a:r>
              <a:rPr lang="en-US" i="0" dirty="0" err="1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get_dummies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 (never, no info, smoker)</a:t>
            </a:r>
            <a:endParaRPr lang="en-US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HbA1c level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 binning ['Normal', 'Pre-Diabetic', 'Diabetic’]+ </a:t>
            </a:r>
            <a:r>
              <a:rPr lang="en-US" i="0" dirty="0" err="1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get_dummies</a:t>
            </a:r>
            <a:endParaRPr lang="en-US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Blood glucose level 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  <a:sym typeface="Wingdings" panose="05000000000000000000" pitchFamily="2" charset="2"/>
              </a:rPr>
              <a:t>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 binning ['Normal', 'Pre-Diabetic', 'Diabetic’] +</a:t>
            </a:r>
            <a:r>
              <a:rPr lang="en-US" i="0" dirty="0" err="1">
                <a:solidFill>
                  <a:srgbClr val="000000"/>
                </a:solidFill>
                <a:effectLst/>
                <a:latin typeface="Helvetica Neue"/>
              </a:rPr>
              <a:t>get_dummies</a:t>
            </a:r>
            <a:endParaRPr lang="en-US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Helvetica Neue"/>
              </a:rPr>
              <a:t>Interactions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: </a:t>
            </a:r>
          </a:p>
          <a:p>
            <a:pPr lvl="1">
              <a:buFont typeface="+mj-lt"/>
              <a:buAutoNum type="arabicPeriod"/>
            </a:pPr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HbA1c level * Blood glucose level (these 2 scores used for diabetes diagnosis)</a:t>
            </a:r>
          </a:p>
          <a:p>
            <a:pPr lvl="1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Helvetica Neue"/>
              </a:rPr>
              <a:t>Age*BMI (There is a clear connection between the two and diabetes)</a:t>
            </a:r>
          </a:p>
          <a:p>
            <a:pPr lvl="1">
              <a:buFont typeface="+mj-lt"/>
              <a:buAutoNum type="arabicPeriod"/>
            </a:pPr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Age*hypertension*</a:t>
            </a:r>
            <a:r>
              <a:rPr lang="en-US" i="0" dirty="0" err="1">
                <a:solidFill>
                  <a:srgbClr val="000000"/>
                </a:solidFill>
                <a:effectLst/>
                <a:latin typeface="Helvetica Neue"/>
              </a:rPr>
              <a:t>heart_disease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</a:p>
          <a:p>
            <a:pPr lvl="1">
              <a:buFont typeface="+mj-lt"/>
              <a:buAutoNum type="arabicPeriod"/>
            </a:pPr>
            <a:r>
              <a:rPr lang="en-US" dirty="0" err="1">
                <a:solidFill>
                  <a:srgbClr val="000000"/>
                </a:solidFill>
                <a:latin typeface="Helvetica Neue"/>
              </a:rPr>
              <a:t>Bmi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*hypertension</a:t>
            </a:r>
          </a:p>
          <a:p>
            <a:pPr lvl="1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Helvetica Neue"/>
              </a:rPr>
              <a:t>Female*blood glucose* HbA1c *BMI</a:t>
            </a:r>
          </a:p>
          <a:p>
            <a:pPr lvl="1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Helvetica Neue"/>
              </a:rPr>
              <a:t>Male*blood glucose* HbA1c *BMI</a:t>
            </a:r>
          </a:p>
          <a:p>
            <a:pPr lvl="1">
              <a:buFont typeface="+mj-lt"/>
              <a:buAutoNum type="arabicPeriod"/>
            </a:pPr>
            <a:endParaRPr lang="en-US" dirty="0">
              <a:solidFill>
                <a:srgbClr val="000000"/>
              </a:solidFill>
              <a:latin typeface="Helvetica Neue"/>
            </a:endParaRPr>
          </a:p>
          <a:p>
            <a:pPr lvl="1">
              <a:buFont typeface="+mj-lt"/>
              <a:buAutoNum type="arabicPeriod"/>
            </a:pPr>
            <a:endParaRPr lang="en-US" dirty="0">
              <a:solidFill>
                <a:srgbClr val="000000"/>
              </a:solidFill>
              <a:latin typeface="Helvetica Neue"/>
            </a:endParaRPr>
          </a:p>
          <a:p>
            <a:pPr lvl="1">
              <a:buFont typeface="+mj-lt"/>
              <a:buAutoNum type="arabicPeriod"/>
            </a:pPr>
            <a:endParaRPr lang="en-US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endParaRPr lang="en-US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endParaRPr lang="en-US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127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8447D-1FFB-E75C-53FD-E3EEA9628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9E10A061-C742-C681-4B01-AA1194A9AB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2514973"/>
              </p:ext>
            </p:extLst>
          </p:nvPr>
        </p:nvGraphicFramePr>
        <p:xfrm>
          <a:off x="771787" y="1798544"/>
          <a:ext cx="9932565" cy="397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5430">
                  <a:extLst>
                    <a:ext uri="{9D8B030D-6E8A-4147-A177-3AD203B41FA5}">
                      <a16:colId xmlns:a16="http://schemas.microsoft.com/office/drawing/2014/main" val="38620329"/>
                    </a:ext>
                  </a:extLst>
                </a:gridCol>
                <a:gridCol w="1043638">
                  <a:extLst>
                    <a:ext uri="{9D8B030D-6E8A-4147-A177-3AD203B41FA5}">
                      <a16:colId xmlns:a16="http://schemas.microsoft.com/office/drawing/2014/main" val="3313321020"/>
                    </a:ext>
                  </a:extLst>
                </a:gridCol>
                <a:gridCol w="810549">
                  <a:extLst>
                    <a:ext uri="{9D8B030D-6E8A-4147-A177-3AD203B41FA5}">
                      <a16:colId xmlns:a16="http://schemas.microsoft.com/office/drawing/2014/main" val="364822504"/>
                    </a:ext>
                  </a:extLst>
                </a:gridCol>
                <a:gridCol w="782840">
                  <a:extLst>
                    <a:ext uri="{9D8B030D-6E8A-4147-A177-3AD203B41FA5}">
                      <a16:colId xmlns:a16="http://schemas.microsoft.com/office/drawing/2014/main" val="791976135"/>
                    </a:ext>
                  </a:extLst>
                </a:gridCol>
                <a:gridCol w="782840">
                  <a:extLst>
                    <a:ext uri="{9D8B030D-6E8A-4147-A177-3AD203B41FA5}">
                      <a16:colId xmlns:a16="http://schemas.microsoft.com/office/drawing/2014/main" val="3221986776"/>
                    </a:ext>
                  </a:extLst>
                </a:gridCol>
                <a:gridCol w="966123">
                  <a:extLst>
                    <a:ext uri="{9D8B030D-6E8A-4147-A177-3AD203B41FA5}">
                      <a16:colId xmlns:a16="http://schemas.microsoft.com/office/drawing/2014/main" val="4068651391"/>
                    </a:ext>
                  </a:extLst>
                </a:gridCol>
                <a:gridCol w="1143715">
                  <a:extLst>
                    <a:ext uri="{9D8B030D-6E8A-4147-A177-3AD203B41FA5}">
                      <a16:colId xmlns:a16="http://schemas.microsoft.com/office/drawing/2014/main" val="4167104062"/>
                    </a:ext>
                  </a:extLst>
                </a:gridCol>
                <a:gridCol w="1143715">
                  <a:extLst>
                    <a:ext uri="{9D8B030D-6E8A-4147-A177-3AD203B41FA5}">
                      <a16:colId xmlns:a16="http://schemas.microsoft.com/office/drawing/2014/main" val="385147219"/>
                    </a:ext>
                  </a:extLst>
                </a:gridCol>
                <a:gridCol w="1143715">
                  <a:extLst>
                    <a:ext uri="{9D8B030D-6E8A-4147-A177-3AD203B41FA5}">
                      <a16:colId xmlns:a16="http://schemas.microsoft.com/office/drawing/2014/main" val="9600004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Train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Test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720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Log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Precision</a:t>
                      </a:r>
                    </a:p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Log loss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9637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Original +</a:t>
                      </a:r>
                      <a:r>
                        <a:rPr lang="en-US" sz="1600" dirty="0" err="1"/>
                        <a:t>get_dummies</a:t>
                      </a:r>
                      <a:r>
                        <a:rPr lang="en-US" sz="1600" dirty="0"/>
                        <a:t> ( gender, smoking)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0.0859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0.80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0.088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17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Cross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0.6777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756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Original +</a:t>
                      </a:r>
                      <a:r>
                        <a:rPr lang="en-US" sz="1600" dirty="0" err="1"/>
                        <a:t>get_dummies</a:t>
                      </a:r>
                      <a:r>
                        <a:rPr lang="en-US" sz="1600" dirty="0"/>
                        <a:t> +binning(age, </a:t>
                      </a:r>
                      <a:r>
                        <a:rPr lang="en-US" sz="1600" dirty="0" err="1"/>
                        <a:t>bmi</a:t>
                      </a:r>
                      <a:r>
                        <a:rPr lang="en-US" sz="1600" dirty="0"/>
                        <a:t>, blood </a:t>
                      </a:r>
                      <a:r>
                        <a:rPr lang="en-US" sz="1600" dirty="0" err="1"/>
                        <a:t>gluc</a:t>
                      </a:r>
                      <a:r>
                        <a:rPr lang="en-US" sz="1600" dirty="0"/>
                        <a:t>, HbA1c)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0.6721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6299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get_dummies</a:t>
                      </a:r>
                      <a:r>
                        <a:rPr lang="en-US" sz="1600" dirty="0"/>
                        <a:t> +</a:t>
                      </a:r>
                      <a:r>
                        <a:rPr lang="en-US" sz="1600" dirty="0" err="1"/>
                        <a:t>binning+interactions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0.6153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061020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816412D-F984-F4F9-D4AA-ECDA910E38EC}"/>
              </a:ext>
            </a:extLst>
          </p:cNvPr>
          <p:cNvSpPr txBox="1"/>
          <p:nvPr/>
        </p:nvSpPr>
        <p:spPr>
          <a:xfrm>
            <a:off x="1091455" y="6031684"/>
            <a:ext cx="88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 stick to original data + </a:t>
            </a:r>
            <a:r>
              <a:rPr lang="en-US" b="1" dirty="0" err="1"/>
              <a:t>get_dummies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40010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7C225828-5C69-63C8-A7E4-CB840717F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5475" y="2340487"/>
            <a:ext cx="3705225" cy="39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C226057-D06A-E626-CA4D-56C8D8D7A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Imbalanced data</a:t>
            </a:r>
            <a:b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931D1F5-E902-25E0-6A64-20959B60F3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231" y="2491443"/>
            <a:ext cx="4015049" cy="38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9F829BF-1429-8EAA-B2EA-8E4D7E4F463B}"/>
              </a:ext>
            </a:extLst>
          </p:cNvPr>
          <p:cNvSpPr/>
          <p:nvPr/>
        </p:nvSpPr>
        <p:spPr>
          <a:xfrm>
            <a:off x="4815281" y="4077050"/>
            <a:ext cx="1551963" cy="5033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FCB78F-6EDF-9F69-3544-54FDD9E1D782}"/>
              </a:ext>
            </a:extLst>
          </p:cNvPr>
          <p:cNvSpPr txBox="1"/>
          <p:nvPr/>
        </p:nvSpPr>
        <p:spPr>
          <a:xfrm>
            <a:off x="4261607" y="3333091"/>
            <a:ext cx="28438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Oversampling class 1*2</a:t>
            </a:r>
          </a:p>
          <a:p>
            <a:r>
              <a:rPr lang="en-US" sz="1600" dirty="0" err="1"/>
              <a:t>Undersampling</a:t>
            </a:r>
            <a:r>
              <a:rPr lang="en-US" sz="1600" dirty="0"/>
              <a:t> class 0 \2.2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8F876E-7DB9-3AD5-4690-20A1B561D565}"/>
              </a:ext>
            </a:extLst>
          </p:cNvPr>
          <p:cNvSpPr txBox="1"/>
          <p:nvPr/>
        </p:nvSpPr>
        <p:spPr>
          <a:xfrm>
            <a:off x="2097248" y="6006517"/>
            <a:ext cx="1317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1:10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7D656D-4785-C69B-95E7-E2C753033DBD}"/>
              </a:ext>
            </a:extLst>
          </p:cNvPr>
          <p:cNvSpPr txBox="1"/>
          <p:nvPr/>
        </p:nvSpPr>
        <p:spPr>
          <a:xfrm>
            <a:off x="8365223" y="5902508"/>
            <a:ext cx="1317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1:2.3</a:t>
            </a:r>
          </a:p>
        </p:txBody>
      </p:sp>
    </p:spTree>
    <p:extLst>
      <p:ext uri="{BB962C8B-B14F-4D97-AF65-F5344CB8AC3E}">
        <p14:creationId xmlns:p14="http://schemas.microsoft.com/office/powerpoint/2010/main" val="1662882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7BADA-5DEB-D4F1-B646-5744ACA21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balancing did to our model?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E6A3474-EF92-EAB8-094C-6818AE7C08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1232177"/>
              </p:ext>
            </p:extLst>
          </p:nvPr>
        </p:nvGraphicFramePr>
        <p:xfrm>
          <a:off x="1155700" y="2603500"/>
          <a:ext cx="882491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2456">
                  <a:extLst>
                    <a:ext uri="{9D8B030D-6E8A-4147-A177-3AD203B41FA5}">
                      <a16:colId xmlns:a16="http://schemas.microsoft.com/office/drawing/2014/main" val="38620329"/>
                    </a:ext>
                  </a:extLst>
                </a:gridCol>
                <a:gridCol w="4412456">
                  <a:extLst>
                    <a:ext uri="{9D8B030D-6E8A-4147-A177-3AD203B41FA5}">
                      <a16:colId xmlns:a16="http://schemas.microsoft.com/office/drawing/2014/main" val="33133210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Cross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9637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0.6741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17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Imbalanced data (91% :9%)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0.6754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500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Balanced data (75%:25%)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0.7694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84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Balanced data (70%:30%)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598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Penalizing (</a:t>
                      </a:r>
                      <a:r>
                        <a:rPr lang="en-US" dirty="0" err="1"/>
                        <a:t>class_weight</a:t>
                      </a:r>
                      <a:r>
                        <a:rPr lang="en-US" dirty="0"/>
                        <a:t>='balanced’)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0.91433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268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5700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C60DF-E89B-650C-6095-58B5F2435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910125" cy="706964"/>
          </a:xfrm>
        </p:spPr>
        <p:txBody>
          <a:bodyPr/>
          <a:lstStyle/>
          <a:p>
            <a:r>
              <a:rPr lang="en-US" dirty="0"/>
              <a:t>Lets run several models and look at the cm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1346FA3-9FC0-D710-BC21-9F901BD029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331449"/>
              </p:ext>
            </p:extLst>
          </p:nvPr>
        </p:nvGraphicFramePr>
        <p:xfrm>
          <a:off x="277870" y="2880360"/>
          <a:ext cx="2640075" cy="1097280"/>
        </p:xfrm>
        <a:graphic>
          <a:graphicData uri="http://schemas.openxmlformats.org/drawingml/2006/table">
            <a:tbl>
              <a:tblPr/>
              <a:tblGrid>
                <a:gridCol w="880025">
                  <a:extLst>
                    <a:ext uri="{9D8B030D-6E8A-4147-A177-3AD203B41FA5}">
                      <a16:colId xmlns:a16="http://schemas.microsoft.com/office/drawing/2014/main" val="138232832"/>
                    </a:ext>
                  </a:extLst>
                </a:gridCol>
                <a:gridCol w="880025">
                  <a:extLst>
                    <a:ext uri="{9D8B030D-6E8A-4147-A177-3AD203B41FA5}">
                      <a16:colId xmlns:a16="http://schemas.microsoft.com/office/drawing/2014/main" val="3593652407"/>
                    </a:ext>
                  </a:extLst>
                </a:gridCol>
                <a:gridCol w="880025">
                  <a:extLst>
                    <a:ext uri="{9D8B030D-6E8A-4147-A177-3AD203B41FA5}">
                      <a16:colId xmlns:a16="http://schemas.microsoft.com/office/drawing/2014/main" val="22149970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3966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19395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2517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55347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274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1846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657183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8D657BD-B2DC-FD05-CB59-FE61D9D47A86}"/>
              </a:ext>
            </a:extLst>
          </p:cNvPr>
          <p:cNvSpPr txBox="1"/>
          <p:nvPr/>
        </p:nvSpPr>
        <p:spPr>
          <a:xfrm>
            <a:off x="800130" y="2443885"/>
            <a:ext cx="2290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88DE21D-040C-44F2-FBA1-DFC821A6C2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520399"/>
              </p:ext>
            </p:extLst>
          </p:nvPr>
        </p:nvGraphicFramePr>
        <p:xfrm>
          <a:off x="2595957" y="4188537"/>
          <a:ext cx="2449585" cy="1097280"/>
        </p:xfrm>
        <a:graphic>
          <a:graphicData uri="http://schemas.openxmlformats.org/drawingml/2006/table">
            <a:tbl>
              <a:tblPr/>
              <a:tblGrid>
                <a:gridCol w="816529">
                  <a:extLst>
                    <a:ext uri="{9D8B030D-6E8A-4147-A177-3AD203B41FA5}">
                      <a16:colId xmlns:a16="http://schemas.microsoft.com/office/drawing/2014/main" val="3964578169"/>
                    </a:ext>
                  </a:extLst>
                </a:gridCol>
                <a:gridCol w="896436">
                  <a:extLst>
                    <a:ext uri="{9D8B030D-6E8A-4147-A177-3AD203B41FA5}">
                      <a16:colId xmlns:a16="http://schemas.microsoft.com/office/drawing/2014/main" val="2763581464"/>
                    </a:ext>
                  </a:extLst>
                </a:gridCol>
                <a:gridCol w="736620">
                  <a:extLst>
                    <a:ext uri="{9D8B030D-6E8A-4147-A177-3AD203B41FA5}">
                      <a16:colId xmlns:a16="http://schemas.microsoft.com/office/drawing/2014/main" val="205100935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 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482627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20696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1216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546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447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1673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568044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6099C5F-2FFD-606D-11B4-7F33DF08EB33}"/>
              </a:ext>
            </a:extLst>
          </p:cNvPr>
          <p:cNvSpPr txBox="1"/>
          <p:nvPr/>
        </p:nvSpPr>
        <p:spPr>
          <a:xfrm>
            <a:off x="2998338" y="3539049"/>
            <a:ext cx="2290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KNN</a:t>
            </a:r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38EF994C-FDAF-066D-25F1-389173ABF5AF}"/>
              </a:ext>
            </a:extLst>
          </p:cNvPr>
          <p:cNvSpPr/>
          <p:nvPr/>
        </p:nvSpPr>
        <p:spPr>
          <a:xfrm>
            <a:off x="545211" y="2133166"/>
            <a:ext cx="2709060" cy="2156671"/>
          </a:xfrm>
          <a:prstGeom prst="hex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335F955D-F8B5-4E20-83E8-53D1C29E0A03}"/>
              </a:ext>
            </a:extLst>
          </p:cNvPr>
          <p:cNvSpPr/>
          <p:nvPr/>
        </p:nvSpPr>
        <p:spPr>
          <a:xfrm>
            <a:off x="2731582" y="3211502"/>
            <a:ext cx="2709060" cy="2156671"/>
          </a:xfrm>
          <a:prstGeom prst="hex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29D76BF1-86E6-125B-0ED4-475537AC0CA3}"/>
              </a:ext>
            </a:extLst>
          </p:cNvPr>
          <p:cNvSpPr/>
          <p:nvPr/>
        </p:nvSpPr>
        <p:spPr>
          <a:xfrm>
            <a:off x="4937417" y="2136102"/>
            <a:ext cx="2709060" cy="2156671"/>
          </a:xfrm>
          <a:prstGeom prst="hexagon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D1F644E-D5B4-D2FC-EBF1-3B1333CF9E06}"/>
              </a:ext>
            </a:extLst>
          </p:cNvPr>
          <p:cNvSpPr/>
          <p:nvPr/>
        </p:nvSpPr>
        <p:spPr>
          <a:xfrm>
            <a:off x="4929028" y="4331016"/>
            <a:ext cx="2709060" cy="2156671"/>
          </a:xfrm>
          <a:prstGeom prst="hexagon">
            <a:avLst/>
          </a:prstGeom>
          <a:solidFill>
            <a:srgbClr val="92D05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7AC2550C-F60D-48CE-8200-B2B6EF4ABBAA}"/>
              </a:ext>
            </a:extLst>
          </p:cNvPr>
          <p:cNvSpPr/>
          <p:nvPr/>
        </p:nvSpPr>
        <p:spPr>
          <a:xfrm>
            <a:off x="550914" y="4318920"/>
            <a:ext cx="2709060" cy="2156671"/>
          </a:xfrm>
          <a:prstGeom prst="hex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D7241A22-AE30-3F06-4816-500D9FEC23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0867602"/>
              </p:ext>
            </p:extLst>
          </p:nvPr>
        </p:nvGraphicFramePr>
        <p:xfrm>
          <a:off x="421593" y="5057243"/>
          <a:ext cx="2576745" cy="1097280"/>
        </p:xfrm>
        <a:graphic>
          <a:graphicData uri="http://schemas.openxmlformats.org/drawingml/2006/table">
            <a:tbl>
              <a:tblPr/>
              <a:tblGrid>
                <a:gridCol w="858915">
                  <a:extLst>
                    <a:ext uri="{9D8B030D-6E8A-4147-A177-3AD203B41FA5}">
                      <a16:colId xmlns:a16="http://schemas.microsoft.com/office/drawing/2014/main" val="2467200125"/>
                    </a:ext>
                  </a:extLst>
                </a:gridCol>
                <a:gridCol w="858915">
                  <a:extLst>
                    <a:ext uri="{9D8B030D-6E8A-4147-A177-3AD203B41FA5}">
                      <a16:colId xmlns:a16="http://schemas.microsoft.com/office/drawing/2014/main" val="802165663"/>
                    </a:ext>
                  </a:extLst>
                </a:gridCol>
                <a:gridCol w="858915">
                  <a:extLst>
                    <a:ext uri="{9D8B030D-6E8A-4147-A177-3AD203B41FA5}">
                      <a16:colId xmlns:a16="http://schemas.microsoft.com/office/drawing/2014/main" val="9491075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5549520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20073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1839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33945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324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1796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31326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08A9C7E-6F28-40C8-B439-D24C3B4093FF}"/>
              </a:ext>
            </a:extLst>
          </p:cNvPr>
          <p:cNvSpPr txBox="1"/>
          <p:nvPr/>
        </p:nvSpPr>
        <p:spPr>
          <a:xfrm>
            <a:off x="1025234" y="4496932"/>
            <a:ext cx="170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Decision Tree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6B8367-ECE4-72C8-3FA9-3A72DA6987BC}"/>
              </a:ext>
            </a:extLst>
          </p:cNvPr>
          <p:cNvSpPr txBox="1"/>
          <p:nvPr/>
        </p:nvSpPr>
        <p:spPr>
          <a:xfrm>
            <a:off x="5440642" y="2215880"/>
            <a:ext cx="1931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Random forest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118328EA-6C1D-A6AD-7502-D2DFF0D5CF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560894"/>
              </p:ext>
            </p:extLst>
          </p:nvPr>
        </p:nvGraphicFramePr>
        <p:xfrm>
          <a:off x="4601091" y="2628548"/>
          <a:ext cx="2825019" cy="1371600"/>
        </p:xfrm>
        <a:graphic>
          <a:graphicData uri="http://schemas.openxmlformats.org/drawingml/2006/table">
            <a:tbl>
              <a:tblPr/>
              <a:tblGrid>
                <a:gridCol w="941673">
                  <a:extLst>
                    <a:ext uri="{9D8B030D-6E8A-4147-A177-3AD203B41FA5}">
                      <a16:colId xmlns:a16="http://schemas.microsoft.com/office/drawing/2014/main" val="441182157"/>
                    </a:ext>
                  </a:extLst>
                </a:gridCol>
                <a:gridCol w="941673">
                  <a:extLst>
                    <a:ext uri="{9D8B030D-6E8A-4147-A177-3AD203B41FA5}">
                      <a16:colId xmlns:a16="http://schemas.microsoft.com/office/drawing/2014/main" val="3871712364"/>
                    </a:ext>
                  </a:extLst>
                </a:gridCol>
                <a:gridCol w="941673">
                  <a:extLst>
                    <a:ext uri="{9D8B030D-6E8A-4147-A177-3AD203B41FA5}">
                      <a16:colId xmlns:a16="http://schemas.microsoft.com/office/drawing/2014/main" val="18357367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br>
                        <a:rPr lang="en-US" b="1" dirty="0">
                          <a:effectLst/>
                        </a:rPr>
                      </a:b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 anchor="ctr">
                    <a:lnL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1411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19669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2243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64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1928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6857501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F07BAE9-40BA-A486-9A47-ADADED1E1BB8}"/>
              </a:ext>
            </a:extLst>
          </p:cNvPr>
          <p:cNvSpPr txBox="1"/>
          <p:nvPr/>
        </p:nvSpPr>
        <p:spPr>
          <a:xfrm>
            <a:off x="5392292" y="4378911"/>
            <a:ext cx="1931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ADA Boost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140FFBA8-09B2-AE42-BCF9-6BA1C0676E2E}"/>
              </a:ext>
            </a:extLst>
          </p:cNvPr>
          <p:cNvSpPr/>
          <p:nvPr/>
        </p:nvSpPr>
        <p:spPr>
          <a:xfrm>
            <a:off x="7133697" y="3234854"/>
            <a:ext cx="2709060" cy="2156671"/>
          </a:xfrm>
          <a:prstGeom prst="hexagon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F4817D0F-2C96-50E5-25A0-DE0E9AF1031B}"/>
              </a:ext>
            </a:extLst>
          </p:cNvPr>
          <p:cNvSpPr/>
          <p:nvPr/>
        </p:nvSpPr>
        <p:spPr>
          <a:xfrm>
            <a:off x="9339532" y="2134507"/>
            <a:ext cx="2709060" cy="2156671"/>
          </a:xfrm>
          <a:prstGeom prst="hexagon">
            <a:avLst/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748832-144F-57E5-1012-9D982A5C0384}"/>
              </a:ext>
            </a:extLst>
          </p:cNvPr>
          <p:cNvSpPr txBox="1"/>
          <p:nvPr/>
        </p:nvSpPr>
        <p:spPr>
          <a:xfrm>
            <a:off x="7528981" y="3314348"/>
            <a:ext cx="1931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XG Boost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11D4D46-13F8-4ADA-419D-2A39E2BC39FA}"/>
              </a:ext>
            </a:extLst>
          </p:cNvPr>
          <p:cNvSpPr txBox="1"/>
          <p:nvPr/>
        </p:nvSpPr>
        <p:spPr>
          <a:xfrm>
            <a:off x="9690517" y="2183761"/>
            <a:ext cx="1931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Light Boost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1762B4A8-CFB8-436C-70D7-B9591CCC1A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5561090"/>
              </p:ext>
            </p:extLst>
          </p:nvPr>
        </p:nvGraphicFramePr>
        <p:xfrm>
          <a:off x="7000122" y="3931066"/>
          <a:ext cx="2545032" cy="1097280"/>
        </p:xfrm>
        <a:graphic>
          <a:graphicData uri="http://schemas.openxmlformats.org/drawingml/2006/table">
            <a:tbl>
              <a:tblPr/>
              <a:tblGrid>
                <a:gridCol w="848344">
                  <a:extLst>
                    <a:ext uri="{9D8B030D-6E8A-4147-A177-3AD203B41FA5}">
                      <a16:colId xmlns:a16="http://schemas.microsoft.com/office/drawing/2014/main" val="3168466135"/>
                    </a:ext>
                  </a:extLst>
                </a:gridCol>
                <a:gridCol w="848344">
                  <a:extLst>
                    <a:ext uri="{9D8B030D-6E8A-4147-A177-3AD203B41FA5}">
                      <a16:colId xmlns:a16="http://schemas.microsoft.com/office/drawing/2014/main" val="1526596544"/>
                    </a:ext>
                  </a:extLst>
                </a:gridCol>
                <a:gridCol w="848344">
                  <a:extLst>
                    <a:ext uri="{9D8B030D-6E8A-4147-A177-3AD203B41FA5}">
                      <a16:colId xmlns:a16="http://schemas.microsoft.com/office/drawing/2014/main" val="31803470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e-IL" b="1" dirty="0">
                          <a:effectLst/>
                        </a:rPr>
                        <a:t>0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 b="1" dirty="0"/>
                        <a:t>1</a:t>
                      </a:r>
                      <a:endParaRPr lang="en-US" b="1" dirty="0"/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5179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21357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555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828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530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1590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43430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E15475FC-60A2-FFE2-96A6-1D92A7569F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8139846"/>
              </p:ext>
            </p:extLst>
          </p:nvPr>
        </p:nvGraphicFramePr>
        <p:xfrm>
          <a:off x="9119165" y="2628548"/>
          <a:ext cx="2653842" cy="1371600"/>
        </p:xfrm>
        <a:graphic>
          <a:graphicData uri="http://schemas.openxmlformats.org/drawingml/2006/table">
            <a:tbl>
              <a:tblPr/>
              <a:tblGrid>
                <a:gridCol w="884614">
                  <a:extLst>
                    <a:ext uri="{9D8B030D-6E8A-4147-A177-3AD203B41FA5}">
                      <a16:colId xmlns:a16="http://schemas.microsoft.com/office/drawing/2014/main" val="2371268733"/>
                    </a:ext>
                  </a:extLst>
                </a:gridCol>
                <a:gridCol w="884614">
                  <a:extLst>
                    <a:ext uri="{9D8B030D-6E8A-4147-A177-3AD203B41FA5}">
                      <a16:colId xmlns:a16="http://schemas.microsoft.com/office/drawing/2014/main" val="2509129635"/>
                    </a:ext>
                  </a:extLst>
                </a:gridCol>
                <a:gridCol w="884614">
                  <a:extLst>
                    <a:ext uri="{9D8B030D-6E8A-4147-A177-3AD203B41FA5}">
                      <a16:colId xmlns:a16="http://schemas.microsoft.com/office/drawing/2014/main" val="26730947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br>
                        <a:rPr lang="en-US" b="1" dirty="0">
                          <a:effectLst/>
                        </a:rPr>
                      </a:b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e-IL" b="1" dirty="0">
                          <a:effectLst/>
                        </a:rPr>
                        <a:t>0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 b="1" dirty="0"/>
                        <a:t>1</a:t>
                      </a:r>
                      <a:endParaRPr lang="en-US" b="1" dirty="0"/>
                    </a:p>
                  </a:txBody>
                  <a:tcPr anchor="ctr">
                    <a:lnL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33254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20421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1491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30350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249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1871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8074453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C77BCBA8-4D12-6FB6-C3D2-534B984438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3847205"/>
              </p:ext>
            </p:extLst>
          </p:nvPr>
        </p:nvGraphicFramePr>
        <p:xfrm>
          <a:off x="4691393" y="4929759"/>
          <a:ext cx="2682534" cy="1371600"/>
        </p:xfrm>
        <a:graphic>
          <a:graphicData uri="http://schemas.openxmlformats.org/drawingml/2006/table">
            <a:tbl>
              <a:tblPr/>
              <a:tblGrid>
                <a:gridCol w="894178">
                  <a:extLst>
                    <a:ext uri="{9D8B030D-6E8A-4147-A177-3AD203B41FA5}">
                      <a16:colId xmlns:a16="http://schemas.microsoft.com/office/drawing/2014/main" val="3020661399"/>
                    </a:ext>
                  </a:extLst>
                </a:gridCol>
                <a:gridCol w="894178">
                  <a:extLst>
                    <a:ext uri="{9D8B030D-6E8A-4147-A177-3AD203B41FA5}">
                      <a16:colId xmlns:a16="http://schemas.microsoft.com/office/drawing/2014/main" val="2542459070"/>
                    </a:ext>
                  </a:extLst>
                </a:gridCol>
                <a:gridCol w="894178">
                  <a:extLst>
                    <a:ext uri="{9D8B030D-6E8A-4147-A177-3AD203B41FA5}">
                      <a16:colId xmlns:a16="http://schemas.microsoft.com/office/drawing/2014/main" val="1249023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br>
                        <a:rPr lang="en-US" b="1" dirty="0">
                          <a:effectLst/>
                        </a:rPr>
                      </a:b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 anchor="ctr">
                    <a:lnL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507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20881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1031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9794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485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1635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552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2918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E2448-3BCE-4942-A21C-F7F2CAD36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Diabetes</a:t>
            </a:r>
            <a:br>
              <a:rPr lang="en-US" dirty="0"/>
            </a:br>
            <a:r>
              <a:rPr lang="en-US" dirty="0">
                <a:latin typeface="Inter"/>
              </a:rPr>
              <a:t>problem with the body’s production of </a:t>
            </a:r>
            <a:br>
              <a:rPr lang="en-US" dirty="0">
                <a:latin typeface="Inter"/>
              </a:rPr>
            </a:br>
            <a:r>
              <a:rPr lang="en-US" dirty="0">
                <a:latin typeface="Inter"/>
              </a:rPr>
              <a:t>or use of the hormone insulin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0261C-DCDE-49A7-969F-CEB07F6131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895" y="2679378"/>
            <a:ext cx="4825158" cy="3416301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b="1" dirty="0"/>
              <a:t>Diabetes type 1 </a:t>
            </a:r>
          </a:p>
          <a:p>
            <a:r>
              <a:rPr lang="en-US" dirty="0"/>
              <a:t>The pancreas does not make insulin, because the body's immune system attacks the islet cells in the pancreas that make insulin.</a:t>
            </a:r>
          </a:p>
          <a:p>
            <a:r>
              <a:rPr lang="en-US" sz="1800" dirty="0">
                <a:effectLst/>
              </a:rPr>
              <a:t>Comes on fast</a:t>
            </a:r>
          </a:p>
          <a:p>
            <a:r>
              <a:rPr lang="en-US" sz="1800" dirty="0">
                <a:effectLst/>
              </a:rPr>
              <a:t>Often diagnosed at early age</a:t>
            </a:r>
            <a:endParaRPr lang="en-US" b="0" i="0" dirty="0">
              <a:solidFill>
                <a:srgbClr val="202124"/>
              </a:solidFill>
              <a:effectLst/>
              <a:latin typeface="Google Sans"/>
            </a:endParaRPr>
          </a:p>
          <a:p>
            <a:r>
              <a:rPr lang="en-US" sz="1800" dirty="0">
                <a:effectLst/>
              </a:rPr>
              <a:t>Requires insulin to manage</a:t>
            </a:r>
          </a:p>
          <a:p>
            <a:r>
              <a:rPr lang="en-US" sz="1800" dirty="0">
                <a:effectLst/>
              </a:rPr>
              <a:t>Relatively uncommon (1.9 million people in the U.S.)</a:t>
            </a:r>
          </a:p>
          <a:p>
            <a:endParaRPr lang="en-US" sz="1800" dirty="0">
              <a:effectLst/>
            </a:endParaRPr>
          </a:p>
          <a:p>
            <a:endParaRPr lang="LID4096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479910-D3F2-A1FB-E508-F0B89EFD8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890" y="2679379"/>
            <a:ext cx="4825159" cy="341630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b="1" dirty="0"/>
              <a:t>Diabetes type 2</a:t>
            </a:r>
          </a:p>
          <a:p>
            <a:r>
              <a:rPr lang="en-US" dirty="0"/>
              <a:t>The pancreas makes less insulin than used to, and your body becomes resistant to insulin.</a:t>
            </a:r>
          </a:p>
          <a:p>
            <a:r>
              <a:rPr lang="en-US" sz="1800" dirty="0">
                <a:effectLst/>
              </a:rPr>
              <a:t>Takes time to develop</a:t>
            </a:r>
          </a:p>
          <a:p>
            <a:r>
              <a:rPr lang="en-US" sz="1800" dirty="0">
                <a:effectLst/>
              </a:rPr>
              <a:t>Diet, exercise, oral or injectable medications. In some cases insulin may become necessary.</a:t>
            </a:r>
            <a:endParaRPr lang="en-US" b="0" i="0" dirty="0">
              <a:solidFill>
                <a:srgbClr val="202124"/>
              </a:solidFill>
              <a:effectLst/>
              <a:latin typeface="Google Sans"/>
            </a:endParaRPr>
          </a:p>
          <a:p>
            <a:r>
              <a:rPr lang="en-US" sz="1800" dirty="0">
                <a:effectLst/>
              </a:rPr>
              <a:t>Often diagnosed mid-life</a:t>
            </a:r>
          </a:p>
          <a:p>
            <a:r>
              <a:rPr lang="en-US" sz="1800" dirty="0">
                <a:effectLst/>
              </a:rPr>
              <a:t>Increasingly common (35.4 million people in the U.S.)</a:t>
            </a:r>
          </a:p>
          <a:p>
            <a:endParaRPr lang="en-US" sz="1800" dirty="0">
              <a:effectLst/>
            </a:endParaRPr>
          </a:p>
          <a:p>
            <a:endParaRPr lang="en-US" b="0" i="0" dirty="0">
              <a:solidFill>
                <a:srgbClr val="202124"/>
              </a:solidFill>
              <a:effectLst/>
              <a:latin typeface="Google Sans"/>
            </a:endParaRPr>
          </a:p>
          <a:p>
            <a:endParaRPr lang="en-US" dirty="0"/>
          </a:p>
        </p:txBody>
      </p:sp>
      <p:pic>
        <p:nvPicPr>
          <p:cNvPr id="4098" name="Picture 2" descr="Diabetes Complications: Symptoms and Management - Fitterfly">
            <a:extLst>
              <a:ext uri="{FF2B5EF4-FFF2-40B4-BE49-F238E27FC236}">
                <a16:creationId xmlns:a16="http://schemas.microsoft.com/office/drawing/2014/main" id="{68223089-EF3D-4C96-AE51-8499D84556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46" r="34589"/>
          <a:stretch/>
        </p:blipFill>
        <p:spPr bwMode="auto">
          <a:xfrm>
            <a:off x="10195420" y="0"/>
            <a:ext cx="1996580" cy="2292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987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l 31">
            <a:extLst>
              <a:ext uri="{FF2B5EF4-FFF2-40B4-BE49-F238E27FC236}">
                <a16:creationId xmlns:a16="http://schemas.microsoft.com/office/drawing/2014/main" id="{61643C0C-EC49-0B0D-A854-6E9949EB80AA}"/>
              </a:ext>
            </a:extLst>
          </p:cNvPr>
          <p:cNvSpPr/>
          <p:nvPr/>
        </p:nvSpPr>
        <p:spPr>
          <a:xfrm>
            <a:off x="6984096" y="2271319"/>
            <a:ext cx="3347207" cy="2315362"/>
          </a:xfrm>
          <a:prstGeom prst="ellipse">
            <a:avLst/>
          </a:prstGeom>
          <a:solidFill>
            <a:srgbClr val="FFFF99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B4550D-9E0B-F88B-B3FE-B9A83F6CA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Grid_search.Best_params</a:t>
            </a:r>
            <a:r>
              <a:rPr lang="en-US" dirty="0"/>
              <a:t>_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7524F88-2342-531A-28E5-396026E7A33F}"/>
              </a:ext>
            </a:extLst>
          </p:cNvPr>
          <p:cNvSpPr/>
          <p:nvPr/>
        </p:nvSpPr>
        <p:spPr>
          <a:xfrm>
            <a:off x="187095" y="2064205"/>
            <a:ext cx="3347207" cy="2315362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D11294-F019-2AA7-59B4-ABB60510E905}"/>
              </a:ext>
            </a:extLst>
          </p:cNvPr>
          <p:cNvSpPr txBox="1"/>
          <p:nvPr/>
        </p:nvSpPr>
        <p:spPr>
          <a:xfrm>
            <a:off x="475046" y="2621721"/>
            <a:ext cx="29780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KNN</a:t>
            </a:r>
          </a:p>
          <a:p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n_neighbors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5, weights': 'distance'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endParaRPr lang="en-US" b="1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0EDECD7-1DF6-69E5-21FF-AE8D5DA61092}"/>
              </a:ext>
            </a:extLst>
          </p:cNvPr>
          <p:cNvSpPr/>
          <p:nvPr/>
        </p:nvSpPr>
        <p:spPr>
          <a:xfrm>
            <a:off x="3560428" y="2271319"/>
            <a:ext cx="3347207" cy="2315362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A05541-2269-6C94-A8C9-43341F0DE27F}"/>
              </a:ext>
            </a:extLst>
          </p:cNvPr>
          <p:cNvSpPr txBox="1"/>
          <p:nvPr/>
        </p:nvSpPr>
        <p:spPr>
          <a:xfrm>
            <a:off x="3852076" y="2627377"/>
            <a:ext cx="29780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Decision Tree</a:t>
            </a:r>
          </a:p>
          <a:p>
            <a:r>
              <a:rPr lang="en-US" b="1" dirty="0" err="1"/>
              <a:t>Max_depth</a:t>
            </a:r>
            <a:r>
              <a:rPr lang="en-US" b="1" dirty="0"/>
              <a:t> :15</a:t>
            </a:r>
          </a:p>
          <a:p>
            <a:r>
              <a:rPr lang="en-US" b="1" dirty="0" err="1"/>
              <a:t>Min_samples_leaf</a:t>
            </a:r>
            <a:r>
              <a:rPr lang="en-US" b="1" dirty="0"/>
              <a:t> :9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974E5A-DC3D-E65A-6F6C-496614E2525A}"/>
              </a:ext>
            </a:extLst>
          </p:cNvPr>
          <p:cNvSpPr txBox="1"/>
          <p:nvPr/>
        </p:nvSpPr>
        <p:spPr>
          <a:xfrm>
            <a:off x="7383033" y="2812043"/>
            <a:ext cx="25493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Random forest</a:t>
            </a:r>
          </a:p>
          <a:p>
            <a:r>
              <a:rPr lang="en-US" dirty="0"/>
              <a:t>Max_depth:10</a:t>
            </a:r>
          </a:p>
          <a:p>
            <a:r>
              <a:rPr lang="en-US" dirty="0" err="1"/>
              <a:t>Min_samples_split</a:t>
            </a:r>
            <a:r>
              <a:rPr lang="en-US" dirty="0"/>
              <a:t>: 9</a:t>
            </a:r>
          </a:p>
          <a:p>
            <a:r>
              <a:rPr lang="en-US" dirty="0" err="1"/>
              <a:t>N_estimators</a:t>
            </a:r>
            <a:r>
              <a:rPr lang="en-US" dirty="0"/>
              <a:t> :120</a:t>
            </a:r>
          </a:p>
          <a:p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06B7644-D840-A9E0-9DB0-9BE53F3FF026}"/>
              </a:ext>
            </a:extLst>
          </p:cNvPr>
          <p:cNvSpPr/>
          <p:nvPr/>
        </p:nvSpPr>
        <p:spPr>
          <a:xfrm>
            <a:off x="868858" y="4379566"/>
            <a:ext cx="3347207" cy="2315362"/>
          </a:xfrm>
          <a:prstGeom prst="ellipse">
            <a:avLst/>
          </a:prstGeom>
          <a:solidFill>
            <a:srgbClr val="CCFF99"/>
          </a:solidFill>
          <a:ln>
            <a:solidFill>
              <a:srgbClr val="CC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25F1387-8BB4-A0D8-2CF1-1AAC3F787A2F}"/>
              </a:ext>
            </a:extLst>
          </p:cNvPr>
          <p:cNvSpPr/>
          <p:nvPr/>
        </p:nvSpPr>
        <p:spPr>
          <a:xfrm>
            <a:off x="4422396" y="4091431"/>
            <a:ext cx="3347207" cy="2315362"/>
          </a:xfrm>
          <a:prstGeom prst="ellipse">
            <a:avLst/>
          </a:prstGeom>
          <a:solidFill>
            <a:srgbClr val="00B0F0">
              <a:alpha val="58039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3F9BC7A-2C69-7C81-C6EC-3215FF54E883}"/>
              </a:ext>
            </a:extLst>
          </p:cNvPr>
          <p:cNvSpPr/>
          <p:nvPr/>
        </p:nvSpPr>
        <p:spPr>
          <a:xfrm>
            <a:off x="8521645" y="4379566"/>
            <a:ext cx="3347207" cy="2315362"/>
          </a:xfrm>
          <a:prstGeom prst="ellipse">
            <a:avLst/>
          </a:prstGeom>
          <a:solidFill>
            <a:srgbClr val="0070C0">
              <a:alpha val="56863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D4C8D7D-3511-6F9B-E0EE-8B9A3F5DD7BB}"/>
              </a:ext>
            </a:extLst>
          </p:cNvPr>
          <p:cNvSpPr txBox="1"/>
          <p:nvPr/>
        </p:nvSpPr>
        <p:spPr>
          <a:xfrm>
            <a:off x="1267795" y="4763140"/>
            <a:ext cx="25493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ADA Boost</a:t>
            </a:r>
          </a:p>
          <a:p>
            <a:r>
              <a:rPr lang="en-US" dirty="0" err="1"/>
              <a:t>Learning_rate</a:t>
            </a:r>
            <a:r>
              <a:rPr lang="en-US" dirty="0"/>
              <a:t>: 0.1</a:t>
            </a:r>
          </a:p>
          <a:p>
            <a:r>
              <a:rPr lang="en-US" dirty="0"/>
              <a:t>algorithm: SAMME</a:t>
            </a:r>
          </a:p>
          <a:p>
            <a:r>
              <a:rPr lang="en-US" dirty="0" err="1"/>
              <a:t>N_estimators</a:t>
            </a:r>
            <a:r>
              <a:rPr lang="en-US" dirty="0"/>
              <a:t> : 100</a:t>
            </a:r>
          </a:p>
          <a:p>
            <a:r>
              <a:rPr lang="en-US" dirty="0" err="1"/>
              <a:t>Base_estimator</a:t>
            </a:r>
            <a:r>
              <a:rPr lang="en-US" dirty="0"/>
              <a:t>: Decision Tree</a:t>
            </a:r>
          </a:p>
          <a:p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EC87701-80A7-3231-C7A1-9EE8E8E0D786}"/>
              </a:ext>
            </a:extLst>
          </p:cNvPr>
          <p:cNvSpPr txBox="1"/>
          <p:nvPr/>
        </p:nvSpPr>
        <p:spPr>
          <a:xfrm>
            <a:off x="4897828" y="4493656"/>
            <a:ext cx="2549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XG Boost</a:t>
            </a:r>
          </a:p>
          <a:p>
            <a:r>
              <a:rPr lang="en-US" dirty="0" err="1"/>
              <a:t>Learning_rate</a:t>
            </a:r>
            <a:r>
              <a:rPr lang="en-US" dirty="0"/>
              <a:t>: 0.5</a:t>
            </a:r>
          </a:p>
          <a:p>
            <a:r>
              <a:rPr lang="en-US" dirty="0"/>
              <a:t>Max_depth:8</a:t>
            </a:r>
          </a:p>
          <a:p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A1562DA-2B8A-1030-9A6C-CDAF2997A599}"/>
              </a:ext>
            </a:extLst>
          </p:cNvPr>
          <p:cNvSpPr txBox="1"/>
          <p:nvPr/>
        </p:nvSpPr>
        <p:spPr>
          <a:xfrm>
            <a:off x="9056637" y="4845939"/>
            <a:ext cx="25493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Light Boost</a:t>
            </a:r>
          </a:p>
          <a:p>
            <a:r>
              <a:rPr lang="en-US" dirty="0" err="1"/>
              <a:t>Learning_rate</a:t>
            </a:r>
            <a:r>
              <a:rPr lang="en-US" dirty="0"/>
              <a:t>: 0.1</a:t>
            </a:r>
          </a:p>
          <a:p>
            <a:r>
              <a:rPr lang="en-US" dirty="0" err="1"/>
              <a:t>Max_depth</a:t>
            </a:r>
            <a:r>
              <a:rPr lang="en-US" dirty="0"/>
              <a:t>: 6</a:t>
            </a:r>
          </a:p>
          <a:p>
            <a:r>
              <a:rPr lang="en-US" dirty="0" err="1"/>
              <a:t>Num_leaves</a:t>
            </a:r>
            <a:r>
              <a:rPr lang="en-US" dirty="0"/>
              <a:t> : 11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037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F85F78D-AE39-071C-4DAE-AA2814B1B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Scores for all </a:t>
            </a:r>
            <a:r>
              <a:rPr lang="en-US"/>
              <a:t>the models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71EF2939-5791-B3F8-7E7E-4B6D8F300BF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848426" y="2603500"/>
          <a:ext cx="7439460" cy="3416301"/>
        </p:xfrm>
        <a:graphic>
          <a:graphicData uri="http://schemas.openxmlformats.org/drawingml/2006/table">
            <a:tbl>
              <a:tblPr/>
              <a:tblGrid>
                <a:gridCol w="1487892">
                  <a:extLst>
                    <a:ext uri="{9D8B030D-6E8A-4147-A177-3AD203B41FA5}">
                      <a16:colId xmlns:a16="http://schemas.microsoft.com/office/drawing/2014/main" val="2557359797"/>
                    </a:ext>
                  </a:extLst>
                </a:gridCol>
                <a:gridCol w="1487892">
                  <a:extLst>
                    <a:ext uri="{9D8B030D-6E8A-4147-A177-3AD203B41FA5}">
                      <a16:colId xmlns:a16="http://schemas.microsoft.com/office/drawing/2014/main" val="306515028"/>
                    </a:ext>
                  </a:extLst>
                </a:gridCol>
                <a:gridCol w="1487892">
                  <a:extLst>
                    <a:ext uri="{9D8B030D-6E8A-4147-A177-3AD203B41FA5}">
                      <a16:colId xmlns:a16="http://schemas.microsoft.com/office/drawing/2014/main" val="991687345"/>
                    </a:ext>
                  </a:extLst>
                </a:gridCol>
                <a:gridCol w="1487892">
                  <a:extLst>
                    <a:ext uri="{9D8B030D-6E8A-4147-A177-3AD203B41FA5}">
                      <a16:colId xmlns:a16="http://schemas.microsoft.com/office/drawing/2014/main" val="1825322027"/>
                    </a:ext>
                  </a:extLst>
                </a:gridCol>
                <a:gridCol w="1487892">
                  <a:extLst>
                    <a:ext uri="{9D8B030D-6E8A-4147-A177-3AD203B41FA5}">
                      <a16:colId xmlns:a16="http://schemas.microsoft.com/office/drawing/2014/main" val="3801243804"/>
                    </a:ext>
                  </a:extLst>
                </a:gridCol>
              </a:tblGrid>
              <a:tr h="310573">
                <a:tc>
                  <a:txBody>
                    <a:bodyPr/>
                    <a:lstStyle/>
                    <a:p>
                      <a:pPr algn="r" fontAlgn="ctr"/>
                      <a:endParaRPr lang="en-US" sz="1500" b="1">
                        <a:effectLst/>
                      </a:endParaRP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Precision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Recall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F1-Score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Training Time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973"/>
                  </a:ext>
                </a:extLst>
              </a:tr>
              <a:tr h="5435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Logistic Regression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0.936407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0.883863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0.900821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0.358450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592958"/>
                  </a:ext>
                </a:extLst>
              </a:tr>
              <a:tr h="77643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K-Nearest Neighbors (KNN)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0.943593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0.930801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0.935494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272.798504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992596"/>
                  </a:ext>
                </a:extLst>
              </a:tr>
              <a:tr h="310573"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Decision Tree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0.940887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0.909995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0.920230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0.117579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2175131"/>
                  </a:ext>
                </a:extLst>
              </a:tr>
              <a:tr h="5435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Random Forest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0.943747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0.898677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0.912706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2731.462218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9680421"/>
                  </a:ext>
                </a:extLst>
              </a:tr>
              <a:tr h="310573"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ada boost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0.945188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0.936917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0.940118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1066.032706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743350"/>
                  </a:ext>
                </a:extLst>
              </a:tr>
              <a:tr h="310573"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XGBoost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0.955096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dirty="0">
                          <a:effectLst/>
                        </a:rPr>
                        <a:t>0.954852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0.954971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139.071596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454653"/>
                  </a:ext>
                </a:extLst>
              </a:tr>
              <a:tr h="310573"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b="1">
                          <a:effectLst/>
                        </a:rPr>
                        <a:t>Light GBoost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0.949894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0.927597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>
                          <a:effectLst/>
                        </a:rPr>
                        <a:t>0.934742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500" dirty="0">
                          <a:effectLst/>
                        </a:rPr>
                        <a:t>191.943162</a:t>
                      </a:r>
                    </a:p>
                  </a:txBody>
                  <a:tcPr marL="77643" marR="77643" marT="38822" marB="3882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40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120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9A131-0211-4F90-A48B-C78EEEC34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292B5-3115-4AE7-A955-7853834F2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451" y="2265569"/>
            <a:ext cx="6980871" cy="4445624"/>
          </a:xfrm>
        </p:spPr>
        <p:txBody>
          <a:bodyPr>
            <a:normAutofit fontScale="700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Age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Gender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Body mass index (BMI)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  <a:b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Hypertension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- Hypertension is a medical condition in which the blood pressure in the arteries is persistently elevated. It has values a 0 or 1 where 0 indicates they don’t have hypertension and for 1 it means they have hypertension.</a:t>
            </a:r>
            <a:b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Heart disease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- Heart disease is another medical condition that is associated with an increased risk of developing diabetes. It has values a 0 or 1 where 0 indicates they don’t have heart disease and for 1 it means they have heart disease.</a:t>
            </a:r>
            <a:b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Smoking history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- :5 categories 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: 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not current, former, No Info, current, never and ever.</a:t>
            </a:r>
            <a:b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HbA1c level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- </a:t>
            </a:r>
            <a:r>
              <a:rPr lang="en-US" b="0" i="0" dirty="0">
                <a:solidFill>
                  <a:srgbClr val="111111"/>
                </a:solidFill>
                <a:effectLst/>
                <a:latin typeface="Plus Jakarta Sans"/>
              </a:rPr>
              <a:t>glycated 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Plus Jakarta Sans"/>
              </a:rPr>
              <a:t>haemoglobin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 level is a measure of a person's average blood sugar level over the past 2-3 months. Higher levels indicate a greater risk of developing diabetes. Mostly more than 6.5% of HbA1c Level indicates diabetes.</a:t>
            </a:r>
            <a:b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Blood glucose level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- Blood glucose level refers to the amount of glucose in the bloodstream at a given time. High blood glucose levels are a key indicator of diabetes.</a:t>
            </a:r>
          </a:p>
          <a:p>
            <a:pPr algn="l">
              <a:buFont typeface="+mj-lt"/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Helvetica Neue"/>
              </a:rPr>
              <a:t>Diabetes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 – 1 yes, 0 - no</a:t>
            </a: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LID4096" dirty="0"/>
          </a:p>
        </p:txBody>
      </p:sp>
      <p:pic>
        <p:nvPicPr>
          <p:cNvPr id="5122" name="Picture 2" descr="Man body mass index. Vector fitness bmi chart with male silhouettes and scale. Body mass index fot health life, obesity and overweight illustration">
            <a:extLst>
              <a:ext uri="{FF2B5EF4-FFF2-40B4-BE49-F238E27FC236}">
                <a16:creationId xmlns:a16="http://schemas.microsoft.com/office/drawing/2014/main" id="{658B6029-8450-4E5C-9D91-4DD4727267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70"/>
          <a:stretch/>
        </p:blipFill>
        <p:spPr bwMode="auto">
          <a:xfrm>
            <a:off x="7820025" y="0"/>
            <a:ext cx="4371975" cy="2459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16F662F-F16C-48A7-96A9-C5E5E63FD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322" y="4398235"/>
            <a:ext cx="4764678" cy="24597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B62A8A-1DE4-4998-83B4-02D0C7199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0025" y="2483281"/>
            <a:ext cx="3564622" cy="20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71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BF14F-61B6-49F6-8174-5C043F985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87DAC7E-9FA6-4184-8815-9C55A70A97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2006153"/>
              </p:ext>
            </p:extLst>
          </p:nvPr>
        </p:nvGraphicFramePr>
        <p:xfrm>
          <a:off x="720754" y="2434904"/>
          <a:ext cx="10515600" cy="2560320"/>
        </p:xfrm>
        <a:graphic>
          <a:graphicData uri="http://schemas.openxmlformats.org/drawingml/2006/table">
            <a:tbl>
              <a:tblPr/>
              <a:tblGrid>
                <a:gridCol w="1051560">
                  <a:extLst>
                    <a:ext uri="{9D8B030D-6E8A-4147-A177-3AD203B41FA5}">
                      <a16:colId xmlns:a16="http://schemas.microsoft.com/office/drawing/2014/main" val="853962976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291200314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573953802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895574543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706890816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54429287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701234881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961949086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905837624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6242071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index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>
                          <a:effectLst/>
                        </a:rPr>
                        <a:t>   gender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hypertension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heart_</a:t>
                      </a:r>
                    </a:p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disease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Smoking</a:t>
                      </a:r>
                      <a:r>
                        <a:rPr lang="ru-RU" sz="1400" b="1" dirty="0">
                          <a:effectLst/>
                        </a:rPr>
                        <a:t> </a:t>
                      </a:r>
                      <a:r>
                        <a:rPr lang="en-US" sz="1400" b="1" dirty="0">
                          <a:effectLst/>
                        </a:rPr>
                        <a:t>_history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 err="1">
                          <a:effectLst/>
                        </a:rPr>
                        <a:t>bmi</a:t>
                      </a:r>
                      <a:endParaRPr lang="en-US" sz="1400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HbA1c_level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blood_</a:t>
                      </a:r>
                    </a:p>
                    <a:p>
                      <a:pPr algn="ctr" fontAlgn="ctr"/>
                      <a:r>
                        <a:rPr lang="en-US" sz="1400" b="1" dirty="0" err="1">
                          <a:effectLst/>
                        </a:rPr>
                        <a:t>glucose_level</a:t>
                      </a:r>
                      <a:endParaRPr lang="en-US" sz="1400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diabetes</a:t>
                      </a:r>
                    </a:p>
                  </a:txBody>
                  <a:tcPr anchor="ctr"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8564449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IL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Female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80.0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never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25.19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6.6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140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593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IL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Female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 dirty="0">
                          <a:effectLst/>
                        </a:rPr>
                        <a:t>54.0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No Info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27.32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6.6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5712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IL" b="1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28.0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never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27.32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5.7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158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12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IL" b="1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Female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36.0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current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23.45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5.0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155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8989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IL" b="1">
                          <a:effectLst/>
                        </a:rPr>
                        <a:t>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76.0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current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20.14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4.8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>
                          <a:effectLst/>
                        </a:rPr>
                        <a:t>155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L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703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9943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A647E-3769-4F39-925E-52596A1C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8.82% have diabetes</a:t>
            </a:r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3E59B9-458B-43D6-BA83-A8343F3D9C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993" y="2444109"/>
            <a:ext cx="6952918" cy="371341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5AD0A8-2FED-40BB-A9E1-1BEB778C6B86}"/>
              </a:ext>
            </a:extLst>
          </p:cNvPr>
          <p:cNvSpPr txBox="1"/>
          <p:nvPr/>
        </p:nvSpPr>
        <p:spPr>
          <a:xfrm>
            <a:off x="396380" y="2562485"/>
            <a:ext cx="4251121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dirty="0">
                <a:solidFill>
                  <a:srgbClr val="000000"/>
                </a:solidFill>
                <a:effectLst/>
                <a:latin typeface="Inter"/>
              </a:rPr>
              <a:t>The dataset</a:t>
            </a:r>
            <a:r>
              <a:rPr lang="ru-RU" sz="2400" b="1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Inter"/>
              </a:rPr>
              <a:t>is imbalanced</a:t>
            </a:r>
          </a:p>
          <a:p>
            <a:pPr algn="l"/>
            <a:r>
              <a:rPr lang="en-US" b="0" i="0" dirty="0">
                <a:effectLst/>
                <a:latin typeface="Inter"/>
              </a:rPr>
              <a:t>The target variable 'diabetes' in this dataset is imbalanced, with a majority of 87,646 individuals labeled as 'No Diabetes' and only 8,482 labeled as 'Diabetes’.</a:t>
            </a:r>
          </a:p>
          <a:p>
            <a:pPr algn="l"/>
            <a:endParaRPr lang="en-US" b="0" i="0" dirty="0">
              <a:effectLst/>
              <a:latin typeface="Inter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E70EBFD7-2557-4064-87CC-650E7EC33E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LID4096" altLang="LID4096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87646 1 8482</a:t>
            </a:r>
            <a:r>
              <a:rPr kumimoji="0" lang="LID4096" altLang="LID4096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LID4096" altLang="LID4096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6517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82018-840B-4503-876D-8F7CAA4BC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062" y="365125"/>
            <a:ext cx="11107024" cy="1325563"/>
          </a:xfrm>
        </p:spPr>
        <p:txBody>
          <a:bodyPr/>
          <a:lstStyle/>
          <a:p>
            <a:r>
              <a:rPr lang="en-US" dirty="0"/>
              <a:t> Female tend to have more diabetes then male.</a:t>
            </a:r>
            <a:endParaRPr lang="LID4096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C647076-6DC6-45DA-B016-03B305B55E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07" y="1829338"/>
            <a:ext cx="3557023" cy="373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1D49E6B-9D9A-EE58-A075-08B0CCE5C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788" y="2345641"/>
            <a:ext cx="5467350" cy="427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4200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80DC8-33E3-2676-78EF-58C643BB2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088004" cy="706964"/>
          </a:xfrm>
        </p:spPr>
        <p:txBody>
          <a:bodyPr/>
          <a:lstStyle/>
          <a:p>
            <a:r>
              <a:rPr lang="en-US" dirty="0"/>
              <a:t>There is a difference between genders!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861B0B-C261-950B-5FD4-F20AFA51011F}"/>
              </a:ext>
            </a:extLst>
          </p:cNvPr>
          <p:cNvSpPr txBox="1"/>
          <p:nvPr/>
        </p:nvSpPr>
        <p:spPr>
          <a:xfrm>
            <a:off x="830510" y="6149130"/>
            <a:ext cx="1037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Females have significantly higher levels of all: HbA1c , glucose in blood and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Helvetica Neue"/>
              </a:rPr>
              <a:t>bmi</a:t>
            </a:r>
            <a:endParaRPr 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EB5DE718-968F-16C0-ADB2-084967909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[{"metadata":{"trusted":true},"cell_type":"code","source":"# Create subplots\nfig, axes = plt.subplots(len(grouped_df), sharex=True)\n\n# Iterate over each group and plot histograms\nfor i, (gender, group) in enumerate(grouped_df):\n # Plot histogram on the corresponding subplot\n axes[i].hist(group['bmi'], label=gender)\n \n # Customize the subplot\n axes[i].set_xlabel('bmi')\n axes[i].set_ylabel('Frequency')\n axes[i].set_title(f'bmi Distribution for {gender}')\n axes[i].legend()\n \n # Add some space between subplots\n fig.tight_layout()\n\n# Show the plot\nplt.show()\n","execution_count":80,"outputs":[{"output_type":"display_data","data":{"text/plain":"","image/png":"iVBORw0KGgoAAAANSUhEUgAAAnYAAAHVCAYAAAB8NLYkAAAAOXRFWHRTb2Z0d2FyZQBNYXRwbG90bGliIHZlcnNpb24zLjUuMiwgaHR0cHM6Ly9tYXRwbG90bGliLm9yZy8qNh9FAAAACXBIWXMAAA9hAAAPYQGoP6dpAABo0ElEQVR4nO3deViVdf7/8ec5LHKQXRS0bCoRHbckVFwYLYusXENMJ8fSn8sMYE6Nmpo2pgZqliGaVJbRYmlamiZWs1iSKZJROU420pRh5AIKsipwzu8Ph/PthCaHReDwelwX18W5P/fyPveHAy/uz70YLBaLBRERERFp8owNXYCIiIiI1A0FOxEREREHoWAnIiIi4iAU7EREREQchIKdiIiIiINQsBMRERFxEAp2IiIiIg5CwU5ERETEQSjYiUiT19D3WW/o7YuIVFKwE3FwgwcPZu7cufWy7rlz5zJ48ODLth8/fpxOnTrZfHXr1o3+/fsTHR1NRkaGzfxpaWl06tSJtLS0am3/woULLF26lB07dlxx3k6dOrF69eoabefXZGZm8vvf//6y26pvaWlpDBkyhG7dujF58uQ6X/+ECROq9OHPvz777LM632ZNvPPOO3Tq1Injx483dCkiDcq5oQsQkaYrJiaG+++//4rzRUdHc8sttwBw/vx5Tpw4wSuvvML48eNJTEzk9ttvB6Br165s2rSJoKCgam3/1KlTJCcns3Tp0ivOu2nTJgIDA6u1Xnvs2rWrSkCtr21dyvLlyzGbzbzwwgu0atWqXrbRpUsXFi5ceMm26vaViFwdCnYiUmPXXXddtefr2bOnzbS77rqL++67j/nz59O3b188PDzw8PCoMl9dqa/1NvS28vLy6N27N/3796+3bdRnv4hI3dJQrEgzUFZWxhNPPEHv3r3p3bs3c+bM4cyZM9b2uXPnMnnyZN566y1uv/12evTowbhx4/juu+/YvXs3w4cP56abbmLMmDF8/fXXNsv92lDsr3F1deXBBx8kLy+PXbt2AVWHSM+fP8+iRYsYOHAg3bp1484772T9+vXAxWHe2267DYB58+ZZ65g7dy4PPPAACxcupFevXtxzzz2Ul5dfcng0MzOT++67j+7duxMREcFrr71m036pZVavXk2nTp2s369Zs6bKvL9c7tSpU8ybN49BgwbRo0cPoqKi+Mc//lFlWxs2bGD+/Pn06dOHkJAQZsyYQU5OziX3X+Uw948//si2bdts9tuhQ4eYPHkyYWFh3HzzzfzpT3/i6NGj1mUr9/PGjRu59dZb6d+/P5988snlO6uaNm/ezNChQ+nWrRu33HILq1evpry83Npe05+zynVHRkbSs2dPevTowciRI0lJSfnVej777DP+8Ic/cNNNN9GnT58qP/cijkhH7ESagV27dtGjRw+WLVvGmTNneOqppzh27BgbN260zvPFF19w6tQp5s6dS2lpKY8//jjTpk3DYDAwY8YMjEYj8fHxzJo1i507d9ZJXQMGDMBoNPL5558zZsyYKu1xcXF88sknzJkzB39/f/bs2cPy5cvx8fFh2LBhrFmzhunTpxMdHc0dd9xhXe6zzz7DYDCwevVqioqKcHa+9K+6pUuXMmHCBKKjo9m9ezdPPPEELVq04N57761W/WPGjOHEiRNs2bLlssOvOTk5REVF4eLiwsMPP4yvry/vvPMOsbGxPPnkk4wYMcI67zPPPENERAQrV64kKyuLpUuX4uzszMqVK6ust02bNmzatInp06fTpUsXYmJiCAoKYv/+/UyZMoXevXsTFxfHhQsXeP755xk3bhxvvfUWHTp0sNneokWLOH/+/K8ekbNYLDYBrZKTkxMGgwGA559/nmeeeYY//OEPzJs3j6+//prVq1fz008/ER8fb12mJj9nGzZs4IknnmD69OnMmTOHvLw81q1bx+zZs+nZsyft2rWrUlt6ejqTJk2ib9++JCQkkJ+fz6pVq7j//vvZsmULbm5ul32/Ik2Zgp1IM+Dl5cWLL76Ih4cHAL6+vsTGxvLJJ58QHh4OQGFhIQkJCdY//AcOHGDTpk0kJyfTr18/AE6cOMHy5cs5d+4cXl5eta7L2dkZHx8fTp8+fcn2AwcO0L9/f4YOHQpAWFgY7u7u+Pr64urqym9/+1vg4lBvly5drMuVl5ezaNEifvOb3/zq9iMjI5kzZw4Av/vd7zh58iTPPvssUVFRGI1XHtAIDAy0hrnLBaOXX36ZM2fOsGvXLtq3bw/AoEGDmDhxIk8++STDhg2zbis4ONjmfMGvvvqK999//5LrdXV1pWfPnri6uuLn52fd/tNPP0379u158cUXcXJyAiA8PJyIiAhWr15NQkKCdR3jxo3jzjvvvOL7TE9Pp2vXrlWmP/nkk4wcOZKCggKSkpIYO3YsCxYssG7Tx8eHBQsWMGnSJDp27AjU7OcsKyuL//f//h+xsbHWbV977bVERkby+eefXzLYPf3009xwww08//zz1v1w0003MXToUN5++23Gjx9/xfct0hQp2Ik0A4MGDbKGOrh4payLiwuffvqpNdh5e3vbHM1p3bo1YBtYfHx8AOos2FWqPOrzS2FhYWzcuJGTJ09y6623MmjQIJs/7pfj5uZWrfP/7r77bpvXERER/P3vf+e///1vnV0UcODAAUJCQqyhrtKIESOYN2+ezbZ+GQ4DAwMpKSmp9raKi4s5dOgQsbGx1jADF4P9rbfeyscff2wzf+WQ8pV07dqVRYsWVZle+Z4yMjIoKSlh8ODBNkf2KofH9+7daw12Nfk5q7yqu6CggO+//57vv/+effv2ARdPM/ilkpISvvzySyZPnmxztLF9+/Z06NCBvXv3KtiJw1KwE2kG/P39bV4bjUZ8fHw4d+6cddrPg9/PmUymequrtLSU/Pz8y15BOn/+fAIDA9m+fbs1WISEhPDXv/7V5gjdL7Vq1eqyYfHnKkPFz5cDyM/Pr+5buKL8/HyuvfbaKtMr++TnffDLfW00Gu26R15BQQEWi6VKf1dur6CgwGZada+ibdmyJd27d79se15eHgDTpk27ZPupU6es39fk5+yHH37gr3/9K/v378fZ2Zkbb7zRGkovtX/OnTuH2Wxm3bp1rFu3rkp7ixYtLrstkaZOwU6kGfh5eACoqKjg7Nmz9XZ7jOpKS0ujoqKC3r17X7Ld1dWV6OhooqOjyc7OZvfu3axdu5aZM2daL7iojV8GuMoLFX6+XyoqKmzmKS4utmsb3t7el7wAonL42dfX1671/RpPT08MBsNlt1d5JKyuVR69feqpp7j++uurtF8qaFaX2Wxm2rRpuLi48NZbb9GlSxecnZ3JzMxk+/btl1ymZcuWGAwGJk6caB3G/7n6/GdFpKHpqliRZuDTTz+1GSL74IMPKC8vJywsrMFqKi8vJykpCX9/fyIiIqq0l5aWMmTIEOtVsO3atWP8+PEMHTqUEydOANgMN9ZEamqqzeudO3fStm1b67l5Hh4e1m1V+vzzz21eX+lcvN69e5ORkUFWVpbN9O3bt9O6desrngdoD3d3d7p160ZKSopNIC0oKOCjjz4iNDS0zrb1czfddBMuLi6cPHmS7t27W79cXFx4+umna3XT4LNnz/Ldd98RFRVFjx49rBfC7NmzB7gY/H7Jw8ODLl268N///temno4dO7JmzZo6uTG1SGOlI3YizUBOTg4PPvggEyZM4Pvvv2flypUMGDDAerJ6ffvhhx/44osvgIvnRB0/fpyNGzdy+PBhnn322UseQXFzc6Nr166sWbMGFxcXOnXqxHfffcfWrVsZMmQIcPEIFcC+ffvo0KEDN910k111vfbaa7Rs2ZIuXbqwc+dOUlNTefLJJ63DuLfccgs7d+6kR48e3HDDDWzdupVjx47ZrKPyaNV7773HTTfdVOVcukmTJrF9+3YmTZrE9OnT8fX1Zdu2bezfv5/4+PhqXaRhj5kzZzJ58mSmTJnCH/7wB8rKynjhhRe4cOEC06dPr9NtVfL19WXKlCmsWrWKwsJCwsLCOHnyJKtWrcJgMNC5c+car7tVq1Zcc801bNiwgcDAQLy8vPjkk0945ZVXAC57DuJf/vIXpk2bxsyZMxkxYgQVFRWsX7+eL7/8kujo6BrXI9LYKdiJNAP33nsvpaWlxMbG4urqyvDhw5k9e3a1zkOrC0lJSSQlJQEXz28KCAigV69eLFq06Ff/6C9evJiEhATWr1/P6dOnadWqFVFRUfz5z38GLh6ZmTRpEps2beKjjz5i7969dtW1ePFi1q9fT0JCAu3bt2flypU2Q3fz5s2jvLycFStW4OzszN13383MmTOtV34C3HHHHbz77rvMnTuXqKgoHn/8cZtttG7dmjfffJOnn36auLg4ysrK6Ny5M2vXrrXeh68u9evXj5dffpnExET+8pe/4OrqSq9evVi+fLn1Aob68NBDD9G6dWveeOMNXnzxRby9venXrx9/+ctfrAG8ptauXUtcXBxz587F1dWVoKAgkpKSiI+P57PPPmPChAlVlgkPD+ell15izZo1zJgxAxcXF7p27crLL7+smy2LQzNY9PRqEREREYegc+xEREREHISCnYiIiIiDULATERERcRAKdiIiIiIOQsFORERExEEo2ImIiIg4CAU7EREREQehGxTXQG5uAbr7X80ZDNCqlaf2o4NQfzoO9aVjUX86jsq+rA4FuxqwWNCHpA5oPzoW9afjUF86FvVn86KhWBEREREHoWAnIiIi4iAU7EREREQchM6xExERERtms5mKivKGLqPZcHJyxmism2NtCnbSrBmNBoxGQ0OXYRez2YLZrDOhRaTuWSwWzp07Q0lJYUOX0uyYTB54eflhMNTub5KCnTRbRqMBbx93nJ2a1hkJ5RVm8vOKFe5EpM5VhjoPD19cXVvUOmTIlVksFi5cOE9h4VkAvL1b1Wp9CnbSbBmNBpydjPx5YwaZp5rGf6dBbTxYNS4Eo9GgYCcidcpsrrCGOg8Pr4Yup1lxdW0BQGHhWTw9fWs1LKtgJ81e5qlCDmefa+gyREQaVEVFBfB/IUOursr9XlFRjtHoWuP1NK0xKBEREalXGn5tGHW133XETkRERC7ral9kpgvEakfBTkRERC6pIS4y0wVitdMgwe7IkSMsX76cw4cP4+LiwoABA5g7dy5+fn4sXLiQt99+GxcXF+v8c+fOZezYsQBs3bqVtWvXcvr0aW688UYee+wxQkJCgIvnBzz11FO8++67lJSU0LdvXxYtWkSbNm0AyM3N5bHHHuPAgQM4OTkxYsQI5syZg7Oz8q2IiMgvXe2LzHSBWO1d9URTWlrKlClTuPfee3n++ecpKipizpw5PProozz33HMcOnSIJUuWcM8991RZNi0tjSVLlrBu3Tp69OjBhg0biI6OZvfu3ZhMJpKSkti7dy9vv/02np6ePPbYYyxYsIAXXngBgIceeoiAgABSU1PJyckhOjqa5ORkpkyZcrV3g4iISJPRmC8yi4oazpkzuTg5OdlM79atB8888+xVq2P69GmEhIQyefIfr9o2L+WqB7vs7Gw6d+5MbGwsTk5OuLq6MnbsWB555BEuXLjAf/7zH7p163bJZTdv3szQoUMJDQ0FYOLEiWzatImUlBRGjx7N5s2bmTVrFm3btgVg/vz5hIeHk5WVhdls5sCBA+zZsweTyUT79u2JiYlhxYoVdgc7nVdaO5X7T/uxdhrL/lN/Og71pWOxtz+bcr/PmjWPu+8e3tBl1AmDoWpf2NM3Vz3Y3Xjjjbz44os20z744AO6du3KkSNHKC8vJzExkYMHD+Lp6cno0aOZMmUKRqORzMxMRo8ebbNsUFAQR44coaCggBMnThAcHGxt8/f3x9vbm2+++QYAHx8fAgICrO0dOnQgOzubc+fO4eVV/Xv2tGrlWZO3Lr+g/Vhzvr4tG7qEKtSfjkN96Viq25+lpaWcOWPEycmAs/PFc+qcGugG7vZu12j8v5p/rqysjJdffpH330+hsLCArl2785e/zKZ9++sA6Nv3ZubOnc+GDa9x6tQpevXqzdSpf+Tpp1eQmfkfrr/+BhYvjqd9++soKyvjuefW8MknqZw+fYoWLVpw2213MHPmIxgMBgwGg7UOi8XCW29t5O233+LMmVw6dAji4Ydn0blzl8u+B7PZgNFoxNe3JW5ubvbtsJ9p0JPLLBYLCQkJ7N69m9dff52cnBz69OnDhAkTWLlyJV9//TWxsbEYjUamTJlCUVERJpPJZh1ubm4UFxdTVFQEgLu7e5X2yrZfLlv5uri42K5gl5tbgEVD/zVmMFz8RdPQ+9HJydgoA1J1nD1bREWFuaHLABpPf0rtqS8di739WVZ24X/PiLVQXt6wv18qKsx21WA2X7rmtWvXcPDgARIS1tKqlT9vvPEqM2bE8vrrb9GixcX7xr3//i6ef/5lLlwo4w9/GMPs2X8hIWEtbdoE8Je/TOfll1/i0UcX8sYbr/Ppp3tZteo5/P39+de/viI2dirh4YPo1asPFovFWsfbb7/FG2+8xvLlz3D99Tfw/vs7mT49mjfe2IKf36WfLFFRYcFsNnP2bBEuLmU2bZV9WR0NFuwKCwuZN28ehw8f5vXXX6dTp0506tSJAQMGWOfp0aMHDzzwACkpKUyZMgWTyURpaanNekpLS/H19bWGtJKSkirtLVu2xGKxVGmrfN2ypX1/3C0W9EuvDmg/1k5j23fqT8ehvnQs1e3PptznTz+9jMTEp22mbd26i23btvDEE0/Srt01AEycOIXt27eyb98n3HLLbQCMHn0vXl7eANx4YweCgzvzm99cD0BoaG+++uoLAIYPv4e77hqGr68fOTk5nD9/Hnf3lpw+fapKPVu3bmbChEkEBXUEYNiwkbz33rt88MEufv/7P/zqe6nt569Bgt0PP/zA1KlTadeuHVu2bMHPzw+Av//97+Tk5DBu3DjrvBcuXLAekuzYsSNHjx61WVdmZiYDBw7E29ubgIAAMjMzrcOxp0+fJi8vj+DgYMxmM3l5eeTk5ODv7w/At99+S2BgIJ6eGnYQERFpqmbOnFvlHLuzZ89QUlLCY4/NtbkPX1lZGT/99JP1tbe3j/V7o9FokwkMBgNm88UjgaWlJTzzzJNkZHxOmzZtCA7ujMViwXKJFPbTT9k8+2wCzz232jqtvLyczp1/W+v3eiVXPdjl5+fzwAMP0LdvX+Li4myeh2axWFi6dCm/+c1v6Nu3L1988QWvvvoq8+bNAyAqKorY2FjuuusuQkND2bBhA7m5uURERAAQGRlJUlIS3bt3x9fXl/j4ePr06cN1110cSw8NDSU+Pp7Fixdz9uxZ1q5dS1RU1NXeBSIiIlLPvL19cHVtwcqVa+jWrbt1+g8/fI+/fxu717d8eRxeXl68++77tGjRArPZzF133XrJeVu3DmDKlD9y++1DrNN+/PG49chgfbrqwe6dd94hOzubXbt28f7779u0ZWRkMG/ePB5//HFOnjyJv78/Dz74ICNHjgSgX79+LFy40NoeFBTEunXr8PHxASA2Npby8nLGjx9PUVERYWFhJCQkWNefmJjI4sWLue222zAajYwaNYqYmJir9dZFRESapKA2Hk1uO0ajkWHDRvDcc6v561+X4O/fmg8+SGHZsiWsW/cKwcGd7VpfUVEh/v7+ODk5UVxcxEsvvUBRURFlZWVV5h0x4h5eeeUlOnbsxG9+cz1pafuYN28mixcvJTx8UF29xUu66sFu0qRJTJo06bLt48aNsxmK/aWRI0dag94vubi4MGvWLGbNmnXJdn9/fxITE+0rWEREpJkymy2UV5hZNS7kqm2zvMJcZzcnjo19iPXrXyA2dir5+fm0a3cNTzyx3O5QB/DQQ7N58sk47rrrVtzdW9K/fzhhYf35738zq8w7dux9gIU5c/5Cbm4OrVu35uGHH6n3UAdgsFxqcFh+VU6OrhirDYMB/P09G3w/OjtfvCp2aGJqo73x5i91befFzhm/4+zZoga/aq1SY+lPqT31pWOxtz/Lyi6Qm/sTrVq1xcXF1Tpdz4q9Oi63/+H/+rI69CwtERERuazmGrSaqoa586CIiIiI1DkFOxEREREHoWAnIiIiVjr1vmHU1X5XsBMRERGcnJwAuHDhfANX0jxV7ncnp9pd/qCLJ0RERASj0QmTyYPCwrMAuLq2wGC4elfDNlcWi4ULF85TWHgWk8nD5sENNaFgJyIiIgB4eV18xGdluJOrx2TysO7/2lCwExEREeDis1G9vVvh6elLRUV5Q5fTbDg5Odf6SF0lBTsRERGxYTQaMRpdrzyjNDq6eEJERETEQSjYiYiIiDgIBTsRERERB6FgJyIiIuIgFOxEREREHISCnYiIiIiDULATERERcRAKdiIiIiIOQsFORERExEEo2ImIiIg4iAYJdkeOHGHSpEn06dOHAQMG8Mgjj3DmzBkAvvzyS8aMGUNISAiDBw9m8+bNNstu3bqViIgIevbsSWRkJBkZGda2iooKli9fTv/+/QkJCSE6OppTp05Z23Nzc4mJiaFXr16EhYURFxdHebmehSciIiKO4aoHu9LSUqZMmUJISAiffPIJ7733Hnl5eTz66KPk5+czbdo0Ro0aRXp6OnFxcSxdupSvvvoKgLS0NJYsWcKyZctIT09nxIgRREdHU1JSAkBSUhJ79+7l7bffJjU1FTc3NxYsWGDd9kMPPYS7uzupqals2bKFffv2kZycfLV3gYiIiEi9uOrBLjs7m86dOxMbG4urqyu+vr6MHTuW9PR0PvzwQ3x8fBg/fjzOzs7069eP4cOHs2HDBgA2b97M0KFDCQ0NxcXFhYkTJ+Lr60tKSoq1ferUqbRt2xYPDw/mz5/Pnj17yMrK4tixYxw4cIDZs2djMplo3749MTEx1nWLiIiINHXOV3uDN954Iy+++KLNtA8++ICuXbty9OhRgoODbdqCgoLYsmULAJmZmYwePbpK+5EjRygoKODEiRM2y/v7++Pt7c0333wDgI+PDwEBAdb2Dh06kJ2dzblz5/Dy8qr2ezAYqj2rXELl/tN+rJ3Gsv/Un45DfelY1J+Ow54+vOrB7ucsFgsJCQns3r2b119/nVdffRWTyWQzj5ubG8XFxQAUFRVdtr2oqAgAd3f3Ku2Vbb9ctvJ1cXGxXcGuVSvPas8rl6f9WHO+vi0buoQq1J+OQ33pWNSfzUuDBbvCwkLmzZvH4cOHef311+nUqRMmk4mCggKb+UpLS2nZ8uIfMZPJRGlpaZV2X19fa0irPN/ul8tbLJYqbZWvK9dfXbm5BVgsdi0iP2MwXPxF09D70cnJ2CgDUnWcPVtERYW5ocsAGk9/Su2pLx2L+tNxVPZldTRIsPvhhx+YOnUq7dq1Y8uWLfj5+QEQHBzM3r17bebNzMykY8eOAHTs2JGjR49WaR84cCDe3t4EBASQmZlpHY49ffo0eXl5BAcHYzabycvLIycnB39/fwC+/fZbAgMD8fS0778ZiwV9SOqA9mPtNLZ9p/50HOpLx6L+bF6u+sUT+fn5PPDAA9x888289NJL1lAHEBERQU5ODsnJyZSVlbF//3527NhhPa8uKiqKHTt2sH//fsrKykhOTiY3N5eIiAgAIiMjSUpKIisri8LCQuLj4+nTpw/XXXcd119/PaGhocTHx1NYWEhWVhZr164lKirqau8CERERkXpx1Y/YvfPOO2RnZ7Nr1y7ef/99m7aMjAzWr19PXFwciYmJ+Pn5sWDBAvr27QtAv379WLhwIY8//jgnT54kKCiIdevW4ePjA0BsbCzl5eWMHz+eoqIiwsLCSEhIsK4/MTGRxYsXc9ttt2E0Ghk1ahQxMTFX662LiIiI1CuDxaIDtPbKydH5CrVhMIC/v2eD70dn54vn2A1NTOVw9rmGK8QOXdt5sXPG7zh7tojy8sZzjl1j6E+pPfWlY1F/Oo7KvqwOPVJMRERExEEo2ImIiIg4CLuDXVpaWn3UISIiIiK1ZHewmzFjBrfffjvPPvss2dnZ9VGTiIiIiNSA3cHuk08+Yfbs2fzrX/9iyJAh/L//9/947733uHDhQn3UJyIiIiLVZHewc3FxYciQISQlJfHxxx9z++23s379esLDw1m0aBFHjhypjzpFRERE5ApqfPFEbm4uO3bsYNu2bWRmZhIWFkaLFi2YOHEizz33XF3WKCIiIiLVYPcNinfu3Mm7777Lp59+yo033khkZCTPPfec9QkSgwYNIjY2lj/96U91XqyIiIiIXJ7dwW7RokUMHTqUjRs30q1btyrtN9xwAxMnTqyL2kRERETEDnYHu08++YSsrCwCAgIA+OKLL/D09KRDhw4ABAYGMmPGjLqtUho9o9GA0Wiwaxknp4a9jWJDb19ERKSu2R3s/vGPf/DII4/w5ptv0q1bNzIyMli9ejXPPPMMgwYNqo8apZEzGg14+7jjbGdQ8vVtWU8ViYiINE92B7s1a9awdu1a6zDspEmTCAoKYsWKFQp2zZTRaMDZycifN2aQeaqwocuptls6tWb2kM4NXYaIiEidsTvY/fTTT/zud7+zmRYeHs7DDz9cZ0VJ05R5qpDD2ecauoxq69BaRwxFRMSx2H2S0TXXXENqaqrNtH379tGuXbs6K0pERERE7Gf3Ebtp06YRGxvLHXfcwTXXXEN2djZ/+9vfWL58eX3UJyIiIiLVZHewGz58OG3atGHbtm0cPnyYtm3bsn79em6++eb6qE9EREREqsnuYAcQFhZGWFhYXdciIiIiIrVgd7A7efIkSUlJfP/995jNZpu2V199tc4KExERERH72B3s5s2bR05ODrfeeisuLi71UZOIiIiI1IDdwe7QoUN88MEH1mfDioiIiEjjYPftTjw9PXF1da2TjZ85c4aIiAjS0tKs0xYuXEi3bt0ICQmxfm3atMnavnXrViIiIujZsyeRkZFkZGRY2yoqKli+fDn9+/cnJCSE6OhoTp06ZW3Pzc0lJiaGXr16ERYWRlxcHOXl5XXyXkREREQamt3BLiYmhnnz5vHVV1+RnZ1t82WPgwcPMnbsWH744Qeb6YcOHWLJkiVkZGRYv8aOHQtAWloaS5YsYdmyZaSnpzNixAiio6MpKSkBICkpib179/L222+TmpqKm5sbCxYssK77oYcewt3dndTUVLZs2cK+fftITk62dxeIiIiINEp2D8VWBqW//e1vABgMBiwWCwaDga+//rpa69i6dSuJiYnMnj3b5okVFy5c4D//+Y/1cWW/tHnzZoYOHUpoaCgAEydOZNOmTaSkpDB69Gg2b97MrFmzaNu2LQDz588nPDycrKwszGYzBw4cYM+ePZhMJtq3b09MTAwrVqxgypQp9u4GERERkUbH7mD3j3/8o9YbDQ8PZ/jw4Tg7O9sEuyNHjlBeXk5iYiIHDx7E09OT0aNHM2XKFIxGI5mZmYwePdpmXUFBQRw5coSCggJOnDhBcHCwtc3f3x9vb2+++eYbAHx8fAgICLC2d+jQgezsbM6dO4eXl1e16zcYavrORepOY/k5rKyjsdQjNae+dCzqT8dhTx/aHeyuueYaAP79739z/PhxbrnlFgoKCmjVqlW119G6detLTi8oKKBPnz5MmDCBlStX8vXXXxMbG4vRaGTKlCkUFRVhMplslnFzc6O4uJiioiIA3N3dq7RXtv1y2crXxcXFdgW7Vq08qz2vSH3w9W18z7nV58JxqC8di/qzebE72OXm5hIbG8u//vUvXFxc2LJlC1FRUaxfv56QkJBaFTNgwAAGDBhgfd2jRw8eeOABUlJSmDJlCiaTidLSUptlSktL8fX1tYa0yvPtft7esmVLLBZLlbbK1y1b2vdHMje3AIvFrkUcmpOTsVEGDUd29mwRFRXmK894FRgMF/9w6HPR9KkvHYv603FU9mV12B3s4uPjCQ4O5uWXX2bgwIF06NCBadOm8eSTT/Lmm2/aXezP/f3vfycnJ4dx48ZZp124cAE3NzcAOnbsyNGjR22WyczMZODAgXh7exMQEEBmZqZ1OPb06dPk5eURHByM2WwmLy+PnJwc/P39Afj2228JDAzE09O+/2YsFvQhkQbX2H4G9blwHOpLx6L+bF7svip2//79zJs3D5PJhOF/g75TpkwhMzOz1sVYLBaWLl3Kvn37sFgsZGRk8Oqrr1qvio2KimLHjh3s37+fsrIykpOTyc3NJSIiAoDIyEiSkpLIysqisLCQ+Ph4+vTpw3XXXcf1119PaGgo8fHxFBYWkpWVxdq1a4mKiqp13SIiIiKNgd1H7FxcXCgtLcVkMmH5378ARUVFdg9nXkpERATz5s3j8ccf5+TJk/j7+/Pggw8ycuRIAPr168fChQut7UFBQaxbtw4fHx8AYmNjKS8vZ/z48RQVFREWFkZCQoJ1/YmJiSxevJjbbrsNo9HIqFGjiImJqXXdIiIiIo2B3cFu8ODBzJ49mwULFmAwGMjNzeWJJ55g0KBBNSqg8orVSuPGjbMZiv2lkSNHWoPeL7m4uDBr1ixmzZp1yXZ/f38SExNrVKeIiIhIY2f3UOzMmTNxd3fnzjvv5Ny5c4SHh1NSUnLZMCUiIiIiV4fdR+xatmxJYmIiZ86c4fjx4wQGBtKmTZv6qE1ERERE7GB3sEtPT7d5fezYMY4dOwZA796966YqEREREbGb3cFuwoQJVaYZjUbatm1bJ0+lEBEREZGasTvYHTlyxOb1mTNnePbZZ61PpBARERGRhmH3xRO/5Ofnx+zZs3nllVfqoh4RERERqaFaBzuA/Px8zp8/XxerEhEREZEasnsodt68eTavy8rKOHjwIP3796+zokRERETEfnYHu19q0aIFEyZMsD72S0REREQaht3BbunSpfVRh4iIiIjUkt3Bbs2aNdWab/r06XYXIyIiIiI1Z3ewO3r0KB9++CGdO3fmhhtu4MSJE3z++ed06dKFli1bAmAwGOq8UBERERH5dXYHO6PRyLx587j//vut09599112795NQkJCXdYmIiIiInaw+3YnH3/8MePHj7eZNmzYMPbt21dnRYmIiIiI/ewOdn5+flWeF5uamkpgYGCdFSUiIiIi9rN7KPaPf/wj06ZNY8iQIbRr146srCx2797N6tWr66M+EREREakmu4PdmDFjuOaaa9i+fTv//ve/ad++PRs3bqRTp071UZ+IiIiIVFONblDcv39/+vfvz5kzZ/Dz86vrmkRERESkBuw+x66srIxnnnmG0NBQBg8eTFZWFqNHj+bUqVP1UZ+IiIiIVJPdwW7NmjXs37+fVatW4eLiQqtWrQgMDCQuLq4+6hMRERGRarJ7KHbHjh28+eabBAQEYDAYcHd3Z+nSpURERNRHfSIiIiJSTXYfsSsuLraeV2exWABwc3PDaLR7VZw5c4aIiAjS0tKs07788kvGjBlDSEgIgwcPZvPmzTbLbN26lYiICHr27ElkZCQZGRnWtoqKCpYvX07//v0JCQkhOjraZog4NzeXmJgYevXqRVhYGHFxcZSXl9tdt4iIiEhjZHca69mzp/V5sZWPDnvttdfo3r27Xes5ePAgY8eO5YcffrBOy8/PZ9q0aYwaNYr09HTi4uJYunQpX331FQBpaWksWbKEZcuWkZ6ezogRI4iOjqakpASApKQk9u7dy9tvv01qaipubm4sWLDAuv6HHnoId3d3UlNT2bJlC/v27SM5OdneXSAiIiLSKNk9FPvoo48yceJEtm7dSlFREXfffTdFRUW8/PLL1V7H1q1bSUxMZPbs2Tz88MPW6R9++CE+Pj7WJ1v069eP4cOHs2HDBnr06MHmzZsZOnQooaGhAEycOJFNmzaRkpLC6NGj2bx5M7NmzaJt27YAzJ8/n/DwcLKysjCbzRw4cIA9e/ZgMplo3749MTExrFixgilTpti1D/QoXGkMGsvPYWUdjaUeqTn1pWNRfzoOe/rQ7mDn7+/Pzp07+eijj/jxxx8JDAzklltuwcPDo9rrCA8PZ/jw4Tg7O9sEu6NHjxIcHGwzb1BQEFu2bAEgMzOT0aNHV2k/cuQIBQUFnDhxwmZ5f39/vL29+eabbwDw8fEhICDA2t6hQweys7M5d+4cXl5e1a6/VSvPas8rUh98fVs2dAlV6HPhONSXjkX92bzYHeyGDRvG9u3bueuuu2q80datW19yelFRESaTyWaam5sbxcXFV2wvKioCwN3dvUp7Zdsvl618XVxcbFewy80t4H+nFwrg5GRslEHDkZ09W0RFhbmhywAu/ifZqpWnPhcOQH3pWNSfjqOyL6ujRjcoLikpsesIXXWZTCYKCgpsppWWltKyZUtre2lpaZV2X19fa0irPN/ul8tbLJYqbZWvK9dfXRYL+pBIg2tsP4P6XDgO9aVjUX82L3YHu7CwMMaMGcPAgQNp06aNTdv06dNrVUxwcDB79+61mZaZmUnHjh0B6NixI0ePHq3SPnDgQLy9vQkICCAzM9M6HHv69Gny8vIIDg7GbDaTl5dHTk4O/v7+AHz77bcEBgbi6anD1CIiItL02X1V7PHjx2nfvj3fffcdaWlp1q8DBw7UupiIiAhycnJITk6mrKyM/fv3s2PHDut5dVFRUezYsYP9+/dTVlZGcnIyubm51nvoRUZGkpSURFZWFoWFhcTHx9OnTx+uu+46rr/+ekJDQ4mPj6ewsJCsrCzWrl1LVFRUresWERERaQyqfcRu8uTJvPTSS7z22mvAxSFONze3Oi3G19eX9evXExcXR2JiIn5+fixYsIC+ffsCF6+SXbhwIY8//jgnT54kKCiIdevW4ePjA0BsbCzl5eWMHz+eoqIiwsLCSEhIsK4/MTGRxYsXc9ttt2E0Ghk1ahQxMTF1+h5EREREGorBYqneyPvNN9/M559/bn3dp0+fOjlK1xTl5OhE1J9zdr548cTQxFQOZ59r6HKqbcRNbUn8/c1Nqu6u7bzYOeN3nD1bRHl547l4wt/fU58LB6C+dCzqT8dR2ZfVYf/jIv6nmnlQRERERK6SGgc7g+54KCIiItKo1DjYiYiIiEjjUu2LJ8rLy9m2bZv1dVlZmc1rgFGjRtVRWSIiIiJir2oHO39/fxITE62vfX19bV4bDAYFOxEREZEGVO1g989//rM+6xARERGRWtI5diIiIiIOQsFORERExEEo2ImIiIg4CAU7EREREQehYCciIiLiIBTsRERERByEgp2IiIiIg1CwExEREXEQCnYiIiIiDkLBTkRERMRBVPuRYiLSeDg5Nb7/yX6tJrPZgtlsuYrViIg0Twp2Ik1Ia48WVJgteHmZGrqUKnx9W162rbzCTH5escKdiEg9U7ATaUK8TM44GQ38eWMGmacKG7qcaglq48GqcSEYjQYFOxGReqZgJ9IEZZ4q5HD2uYYuQ0REGpnGd6IOkJKSQpcuXQgJCbF+zZ49G4Avv/ySMWPGEBISwuDBg9m8ebPNslu3biUiIoKePXsSGRlJRkaGta2iooLly5fTv39/QkJCiI6O5tSpU1f1vYmIiIjUl0YZ7A4dOsTIkSPJyMiwfq1YsYL8/HymTZvGqFGjSE9PJy4ujqVLl/LVV18BkJaWxpIlS1i2bBnp6emMGDGC6OhoSkpKAEhKSmLv3r28/fbbpKam4ubmxoIFCxryrYqIiIjUmUYb7Lp161Zl+ocffoiPjw/jx4/H2dmZfv36MXz4cDZs2ADA5s2bGTp0KKGhobi4uDBx4kR8fX1JSUmxtk+dOpW2bdvi4eHB/Pnz2bNnD1lZWVf1/YmIiIjUh0Z3jp3ZbObw4cOYTCZefPFFKioqGDRoELNmzeLo0aMEBwfbzB8UFMSWLVsAyMzMZPTo0VXajxw5QkFBASdOnLBZ3t/fH29vb7755hvat29f7RoNhlq8QZFmTJ+dxq2yf9RPjkH96Tjs6cNGF+zOnDlDly5dGDJkCImJiZw9e5Y5c+Ywe/ZsWrdujclke5sHNzc3iouLASgqKrpse1FREQDu7u5V2ivbqqtVK09735ZIs/drt0ORxkW/4xyL+rN5aXTBzt/f3zq0CmAymZg9ezb33nsvkZGRlJaW2sxfWlpKy5YtrfNeqt3X19ca+CrPt7vU8tWVm1uARXdtsHJyMuqPtlzR2bNFVFSYG7oM+RUGw8UQoN9xjkH96Tgq+7I6Gl2wO3LkCO+99x4zZ87E8L9jjxcuXMBoNNKjRw9eeeUVm/kzMzPp2LEjAB07duTo0aNV2gcOHIi3tzcBAQFkZmZah2NPnz5NXl5eleHdK7FY0IdEpAb0uWka9DvOsag/m5dGd/GEj48PGzZs4MUXX6S8vJzs7GxWrFjBPffcw5AhQ8jJySE5OZmysjL279/Pjh07rOfVRUVFsWPHDvbv309ZWRnJycnk5uYSEREBQGRkJElJSWRlZVFYWEh8fDx9+vThuuuua8i3LCIiIlInGt0Ru8DAQJ5//nlWrlxJUlISLVq0YOjQocyePZsWLVqwfv164uLiSExMxM/PjwULFtC3b18A+vXrx8KFC3n88cc5efIkQUFBrFu3Dh8fHwBiY2MpLy9n/PjxFBUVERYWRkJCQsO9WREREZE61OiCHUCfPn3YuHHjJdu6d+9+2TaAkSNHMnLkyEu2ubi4MGvWLGbNmlUndYqIiIg0Jo1uKFZEREREaqZRHrFr7oxGA0Zj07nxkJOT/j8QERFpDBTsGhmj0YC3jzvOCksiIiJiJwW7RsZoNODsZOTPGzPIPFXY0OVUyy2dWjN7SOeGLkNERKTZU7BrpDJPFXI4+1xDl1EtHVrr5sQiIiKNgcb7RERERByEgp2IiIiIg1CwExEREXEQCnYiIiIiDkLBTkRERMRBKNiJiIiIOAjd7kREroqm+IQSs9mC2Wxp6DJERKpNwU5E6lVrjxZUmC14eZkauhS7lVeYyc8rVrgTkSZDwU5E6pWXyRkno6FJPU0FIKiNB6vGhWA0GhTsRKTJULATkauiKT1NRUSkqWp6J72IiIiIyCUp2ImIiIg4CAU7EREREQehYCciIiLiIBTsRERERByErooVEfkVTe3Gyrqpskjz1uyCXW5uLo899hgHDhzAycmJESNGMGfOHJydm92uEJFf0VRvrKybKos0b80uzTz00EMEBASQmppKTk4O0dHRJCcnM2XKlIYuTUQakaZ4Y+XKmyq7uDhRUWGu8Xoa4iiljjSK1I1mFeyOHTvGgQMH2LNnDyaTifbt2xMTE8OKFSvsCnZGI1jq+fdP13ZemFyd6ncjdaRDaw+gadUMTbNu1Xz1VNbdwtnYZOoO9Kqbo4y+vi3rqKLqK68wU1RY2qTCncUCBkNDV3F5lbU5Oxtt/mY19rovxWKxYKnvP7yNmD39ZbA0oz3197//nfnz55OWlmad9s033zBixAjS09Px8vJqwOpEREREaqdpnRVcS0VFRZhMtv/JVr4uLi5uiJJERERE6kyzCnbu7u6UlJTYTKt83bLl1R96EBEREalLzSrYdezYkby8PHJycqzTvv32WwIDA/H09GzAykRERERqr1kFu+uvv57Q0FDi4+MpLCwkKyuLtWvXEhUV1dCliYiIiNRas7p4AiAnJ4fFixeTlpaG0Whk1KhRzJo1CyenpnHVm4iIiMjlNLtgJyIiIuKomtVQrIhIfTh+/DidOnXi+PHjtV7X0KFD2b59ex1UJSLNUbO6QbGISGO3c+fOhi5BRJowHbETEakj27Zt4/bbb6d///4sWLCAwsJC3nnnHe677z6WL19Onz596Nu3L6+99hpvvfUWt956K6Ghofz1r3+1rmPw4MG88847DfguRKQpU7ATEakjn332GW+99Rbbt2/nP//5D/Hx8QAcPHiQgIAA9u/fz4wZM1i6dClpaWmkpKSQnJzMli1bSE9Pb+DqRcQRKNiJiNSRuXPn4ufnh7+/PzNmzGDHjh2YzWbc3d154IEHMBqNhIeHU1FRweTJkzGZTHTv3p02bdrw448/NnT5IuIAFOxEROrItddea/2+bdu2XLhwgby8PHx8fDD87yneRuPFX7s/fza10WjEbDZf3WJFxCEp2ImI1JGTJ09avz9+/Dju7u74+flZQ52ISH1TsBMRqSMrVqwgPz+fEydOsGrVKsaOHdvQJYlIM6NgJyJSR0JCQrjzzjsZPXo0vXv35uGHH27okkSkmdGTJ0REREQchI7YiYiIiDgIBTsRERERB6FgJyIiIuIgFOxEREREHISCnYiIiIiDULATERERcRAKdiIiIiIOQsFORERExEEo2ImIiIg4CAU7EREREQehYCciIiLiIBTsRERERByEgp2IiIiIg1CwExEREXEQCnYiIiIiDkLBTkRERMRBKNiJSLNhsVia9fZFxPEp2IkIAIMHD2bu3Ln1su65c+cyePDgy7YfP36cTp062Xx169aN/v37Ex0dTUZGhs38aWlpdOrUibS0tGpt/8KFCyxdupQdO3Zccd5OnTqxevXqGm3n12RmZvL73//+stuqb2lpaQwZMoRu3boxefLkOl//4MGD6dSpEzNnzrzsPPfee2+N3nN9/myKOBrnhi5ARBxfTEwM999//xXni46O5pZbbgHg/PnznDhxgldeeYXx48eTmJjI7bffDkDXrl3ZtGkTQUFB1dr+qVOnSE5OZunSpVecd9OmTQQGBlZrvfbYtWtXlYBaX9u6lOXLl2M2m3nhhRdo1apVvWzDaDTyz3/+k/Pnz9OiRQubtuPHj/Pll1/Wy3ZF5P8o2IlIvbvuuuuqPV/Pnj1tpt11113cd999zJ8/n759++Lh4YGHh0eV+epKfa23obeVl5dH79696d+/f71t4+abb+azzz7j448/5o477rBpS0lJ4be//S1ff/11vW1fRDQUKyI/U1ZWxhNPPEHv3r3p3bs3c+bM4cyZM9b2uXPnMnnyZN566y1uv/12evTowbhx4/juu+/YvXs3w4cP56abbmLMmDE2f8CvNBT7a1xdXXnwwQfJy8tj165dQNUh0vPnz7No0SIGDhxIt27duPPOO1m/fj1w8UjRbbfdBsC8efOsdcydO5cHHniAhQsX0qtXL+655x7Ky8svOVSYmZnJfffdR/fu3YmIiOC1116zab/UMqtXr6ZTp07W79esWVNl3l8ud+rUKebNm8egQYPo0aMHUVFR/OMf/6iyrQ0bNjB//nz69OlDSEgIM2bMICcn55L7r3KY+8cff2Tbtm02++3QoUNMnjyZsLAwbr75Zv70pz9x9OhR67KV+3njxo3ceuut9O/fn08++eSyfdW+fXu6detm7aefS0lJYejQoZes75FHHiE8PJyuXbvSr18/HnnkEc6ePXvZ7Zw/f54nn3ySQYMG0a1bN4YPH05KSspl5xdpTnTETkSsdu3aRY8ePVi2bBlnzpzhqaee4tixY2zcuNE6zxdffMGpU6eYO3cupaWlPP7440ybNg2DwcCMGTMwGo3Ex8cza9Ysdu7cWSd1DRgwAKPRyOeff86YMWOqtMfFxfHJJ58wZ84c/P392bNnD8uXL8fHx4dhw4axZs0apk+fTnR0tM2RpM8++wyDwcDq1aspKirC2fnSvxKXLl3KhAkTiI6OZvfu3TzxxBO0aNGCe++9t1r1jxkzhhMnTrBly5bLDr/m5OQQFRWFi4sLDz/8ML6+vrzzzjvExsby5JNPMmLECOu8zzzzDBEREaxcuZKsrCyWLl2Ks7MzK1eurLLeNm3asGnTJqZPn06XLl2IiYkhKCiI/fv3M2XKFHr37k1cXBwXLlzg+eefZ9y4cbz11lt06NDBZnuLFi3i/PnzVzzKePfdd7NmzRpKS0txc3MD4L///S9Hjhzh2Wef5amnnrLOW1JSwv3334+vry8LFy7E09OTgwcP8uyzz9KiRQuWLFlSZf0Wi4XY2Fg+//xzZsyYQYcOHfjb3/7Gww8/zIULFxg1atSVukPEoSnYiYiVl5cXL774Ih4eHgD4+voSGxvLJ598Qnh4OACFhYUkJCRY//AfOHCATZs2kZycTL9+/QA4ceIEy5cv59y5c3h5edW6LmdnZ3x8fDh9+vQl2w8cOED//v2tR4TCwsJwd3fH19cXV1dXfvvb3wIXh3q7dOliXa68vJxFixbxm9/85le3HxkZyZw5cwD43e9+x8mTJ3n22WeJiorCaLzywEdgYKA1zF0uGL388sucOXOGXbt20b59ewAGDRrExIkTefLJJxk2bJh1W8HBwTbnC3711Ve8//77l1yvq6srPXv2xNXVFT8/P+v2n376adq3b8+LL76Ik5MTAOHh4URERLB69WoSEhKs6xg3bhx33nnnFd8nXBw6X7FiBR9//DFDhgwBLh6tCwkJ4ZprrrGZ9/vvvycwMJBly5ZZh+v79u3LoUOHOHDgwCXX/+mnn5KamsozzzzD3XffDVzsk5KSEp566imGDRt22YAu0hxoKFZErAYNGmQNdXDxakQXFxc+/fRT6zRvb2+bozmtW7cGbAOLj48PAOfOnavT+gwGwyWnh4WFsXnzZqZOncobb7zBjz/+SGxsLLfeeuuvrs/Nza1a5/9VBohKERERnDhxgv/+97/VL/4KDhw4QEhIiDXUVRoxYgSnT5+22dYvw2FgYCAlJSXV3lZxcTGHDh3i7rvvtoY6uBjsb7311ipXAVcOKVdHu3bt6Nmzp81wbEpKCsOGDasy729/+1veeOMNrr32WrKyskhNTWX9+vX897//pays7JLr37dvHwaDgUGDBlFeXm79Gjx4MKdPn7YZShZpjvRvjYhY+fv727w2Go34+PjYBLSfB7+fM5lM9VZXaWkp+fn5l72CdP78+QQGBrJ9+3YWLVoEQEhICH/9619tjtD9UqtWrS4bFn+uMrz+fDmA/Pz86r6FK8rPz+faa6+tMr2yT37eB7/c10aj0a575BUUFGCxWKr0d+X2CgoKbKbZexXtXXfdRUJCAiUlJRw7dozvv//+skf8Xn75ZZ5//nnOnj2Lv78/Xbt2xWQyVamhUl5eHhaLhZtvvvmS7adOnbIeoRVpjhTsRMTql0fYKioqOHv2bL3dHqO60tLSqKiooHfv3pdsd3V1JTo6mujoaLKzs9m9ezdr165l5syZlzyR316/DHCVFyr8fL9UVFTYzFNcXGzXNry9vS95AUTl8LOvr69d6/s1np6eGAyGy26v8ohrTd15550sW7aMjz/+mK+//pq+ffte8mdox44dLFu2jJkzZxIVFYWfnx8Af/7znzl06NBla3d3d+fVV1+9ZPuVhtVFHJ2GYkXE6tNPP6W8vNz6+oMPPqC8vJywsLAGq6m8vJykpCT8/f2JiIio0l5aWsqQIUOsV8G2a9eO8ePHM3ToUE6cOAFgM9xYE6mpqTavd+7cSdu2ba0hwsPDw7qtSp9//rnN6yudi9e7d28yMjLIysqymb59+3Zat25dp4HF3d2dbt26kZKSYhNICwoK+OijjwgNDa3V+gMCAggNDeXDDz9k165dl7waFuDgwYN4enoybdo0a6grKiri4MGDmM3mSy7Tp08fiouLsVgsdO/e3fp19OhRnn32WZufX5HmSEfsRMQqJyeHBx98kAkTJvD999+zcuVKBgwYYL0oor798MMPfPHFF8DFW68cP36cjRs3cvjwYZ599tlLDve6ubnRtWtX1qxZg4uLC506deK7775j69at1pP3PT09gYvnZ3Xo0IGbbrrJrrpee+01WrZsSZcuXdi5cyepqak8+eST1mHcW265hZ07d9KjRw9uuOEGtm7dyrFjx2zWUXkRyXvvvcdNN91U5Vy6SZMmsX37diZNmsT06dPx9fVl27Zt7N+/n/j4+GpdpGGPmTNnMnnyZKZMmcIf/vAHysrKeOGFF7hw4QLTp0+v9frvuusuli5disFguGQgB+jRowdvvvkmy5Yt49Zbb+XUqVO89NJL5OTk4O3tfcllBg0aRO/evYmJiSEmJoYOHTrw1VdfsXr1asLDw60BUaS5UrATEat7772X0tJSYmNjcXV1Zfjw4cyePbta56HVhaSkJJKSkgBo0aIFAQEB9OrVi0WLFtG5c+fLLrd48WISEhJYv349p0+fplWrVkRFRfHnP/8ZuHhEbdKkSWzatImPPvqIvXv32lXX4sWLWb9+PQkJCbRv356VK1faHIWaN28e5eXlrFixAmdnZ+6++25mzpzJggULrPPccccdvPvuu8ydO5eoqCgef/xxm220bt2aN998k6effpq4uDjKysro3Lkza9eutd6Hry7169ePl19+mcTERP7yl7/g6upKr169WL58OR07dqz1+u+8807i4uK45ZZbLntl9D333MPx48d5++23eeONNwgICGDQoEHcd999PPbYY2RmZlZ5uojRaOSFF15g1apVPP/88+Tm5hIQEMDEiROJjY2tdd0iTZ3BoqdSi4iIiDgEnWMnIiIi4iAU7EREREQchIKdiIiIiINQsBMRERFxEAp2IiIiIg5CwU5ERETEQSjYiYiIiDgI3aC4BnJzC9Dd/2rOYIBWrTy1Hx2E+tNxqC8di/rTcVT2ZXUo2NWAxYI+JHVA+9GxqD8dh/rSsag/mxcNxYqIiIg4CAU7EREREQehYCciIiLiIHSOnYiIiNQps9lMRUV5Q5fRZDg5OWM01s2xNgU7kV9hNBowGg0NXUatmM0WzGadOS0i9c9isXDu3BlKSgobupQmx2TywMvLD4Ohdn9zFOxELsNoNODt446zU9M+Y6G8wkx+XrHCnYjUu8pQ5+Hhi6tri1qHlObAYrFw4cJ5CgvPAuDt3apW61OwE7kMo9GAs5ORP2/MIPNU0/zvM6iNB6vGhWA0GhTsRKRemc0V1lDn4eHV0OU0Ka6uLQAoLDyLp6dvrYZlFexEriDzVCGHs881dBkiIo1aRUUF8H8hRexTud8qKsoxGl1rvB4FOxEREakzvxx+vdrnKjfV84rrathawU5ERETqRUOcq9zczytukGB35MgRli9fzuHDh3FxcWHAgAHMnTsXPz8/vvzyS5544gkyMzPx9fUlOjqaMWPGWJfdunUra9eu5fTp09x444089thjhISEABcPAz/11FO8++67lJSU0LdvXxYtWkSbNm0AyM3N5bHHHuPAgQM4OTkxYsQI5syZg7Oz8q2IiEhdu9rnKuu84ga4QXFpaSlTpkwhJCSETz75hPfee4+8vDweffRR8vPzmTZtGqNGjSI9PZ24uDiWLl3KV199BUBaWhpLlixh2bJlpKenM2LECKKjoykpKQEgKSmJvXv38vbbb5OamoqbmxsLFiywbvuhhx7C3d2d1NRUtmzZwr59+0hOTr7au0BERKRZqTxXub6/ahIew8N7ER7eix9++L5K28aNrxMe3ouXXnq+WuuKihpOSsoOu2uoS1c92GVnZ9O5c2diY2NxdXXF19eXsWPHkp6ezocffoiPjw/jx4/H2dmZfv36MXz4cDZs2ADA5s2bGTp0KKGhobi4uDBx4kR8fX1JSUmxtk+dOpW2bdvi4eHB/Pnz2bNnD1lZWRw7dowDBw4we/ZsTCYT7du3JyYmxrpuERERaZ58fHxISXmvyvSUlB20bNmyASqquas+BnnjjTfy4osv2kz74IMP6Nq1K0ePHiU4ONimLSgoiC1btgCQmZnJ6NGjq7QfOXKEgoICTpw4YbO8v78/3t7efPPNN8DFjgsICLC2d+jQgezsbM6dO4eXV/UvzdZteWqncv9pP15d9bW/1Z+OQ33pWK52fzbln5uIiLv44IMUpk2Lsd5q5N///hdlZWV07NjJOl9RUSFr1iSQkXGQnJzTeHh4Ehk5hvvv/39V1llWVsYrr7zEBx/sorCwgK5du/HQQ7O59tr2v1qLwVB1X9qzbxv05DKLxUJCQgK7d+/m9ddf59VXX8VkMtnM4+bmRnFxMQBFRUWXbS8qKgLA3d29Sntl2y+XrXxdXFxsV7Br1cqz2vPK5Wk/Xj2+vvX/H6f603GoLx3L1erP0tJSzpwx4uRkwNn5YjhyaqAbvNu73fDw3/H3v79PRkY6YWH9ANi1awcjRozi00/3XjxX0NnI888/y08/ZfPyy6/j4eHB7t3/5NFHZxMRcQft218HYJ03KWkt6enpPPvsc7Rq5c/rr7/CX/4ynTff3EKLFlVvCWM2GzAajfj6tsTNza3G773Bgl1hYSHz5s3j8OHDvP7663Tq1AmTyURBQYHNfKWlpdbDoCaTidLS0irtvr6+1pBWeb7dL5e3WCxV2ipf23uYNTe3AEvzPCezThgMF3/RNPb96ORkvCqB6Go4e7aIigpzvay7qfSnXJn60rFc7f4sK7vwv2fEWigvr5/fN9VVUWG2qwaDwUhExJ3s2LGd0NAwzp8v5Z///DuvvrqJvXs/wWy++J4mTZqKk5MTLVqYyM7+CWdnFwBOnjxF27bXAhdvt1JWVsE772zhiSeepE2btgDcf/9ktm17h9TUPdxyy22XqNmC2Wzm7NkiXFzKflFf9QN6gwS7H374galTp9KuXTu2bNmCn58fAMHBwezdu9dm3szMTDp27AhAx44dOXr0aJX2gQMH4u3tTUBAAJmZmdbh2NOnT5OXl0dwcDBms5m8vDxycnLw9/cH4NtvvyUwMBBPT/v+m7FY0C+9OqD9eHXV975WfzoO9aVjuVr92dR/Zu6+ewR//ONEiooKSU39mO7db6JVK3+bec6ePcOqVU/zzTdHaNeuHZ06dQHAbLYNkXl5ZykpKeGxx+ba3MOvrKyMn3766VfrqG1/XfVjpPn5+TzwwAPcfPPNvPTSS9ZQBxAREUFOTg7JycmUlZWxf/9+duzYYT2vLioqih07drB//37KyspITk4mNzeXiIgIACIjI0lKSiIrK4vCwkLi4+Pp06cP1113Hddffz2hoaHEx8dTWFhIVlYWa9euJSoq6mrvAhEREWlkgoI68pvfXM8///l3UlJ2MGzYyCrzPPbYXDp1+i3vvfc31q/fwJ/+FHvJdXl7++Dq2oKVK9fw/vsfWb9efnkDI0dG1uv7uOpH7N555x2ys7PZtWsX77//vk1bRkYG69evJy4ujsTERPz8/FiwYAF9+/YFoF+/fixcuJDHH3+ckydPEhQUxLp16/Dx8QEgNjaW8vJyxo8fT1FREWFhYSQkJFjXn5iYyOLFi7ntttswGo2MGjWKmJiYq/XWRUREmqWgNh5NYjt33z2cTZveoLCwgL59B1RpLywspEWLFjg5OXH27FlWrXoKgPLycpv5jEYjw4aN4LnnVvPXvy7B3781H3yQwrJlS1i37hWCgzvXqs5fc9WD3aRJk5g0adJl27t3787GjRsv2z5y5EhGjqyaogFcXFyYNWsWs2bNumS7v78/iYmJ9hUsIiIiNWI2WyivMLNqXMhV22Z5hbnGNyeOiLiTZ59dxZgxv7/kwwsefXQhiYlPs3HjBjw9Pbn99jsIDu7Et99m0qdPX5t5Y2MfYv36F4iNnUp+fj7t2l3DE08sr9dQB2CwWJr6qPjVl5OjE4trw2AAf3/PRr8fnZ0vXjwxNDGVw9nnGrqcGunazoudM37H2bNF9XYyc1PpT7ky9aVjudr9WVZ2gdzcn2jVqi0uLv/3EHs9K7Z6Lrf/4P/6sjr0LC0RERGpN001aDVVDXODGRERERGpcwp2IiIiIg5CwU5ERETEQSjYiYiISJ3RNZk1U1f7TcFOREREas3JyQmACxfON3AlTVPlfnNyqt11rboqVkRERGrNaHTCZPKgsPAsAK6uLTAYrt5tTpoqi8XChQvnKSw8i8nkgdFYu2NuCnYiIiJSJ7y8Lj4mtDLcSfWZTB7W/VcbCnYiIiJSJwwGA97erfD09KWiovzKCwhwcfi1tkfqKinYiYiISJ0yGo0Yja5XnlHqnC6eEBEREXEQCnYiIiIiDkLBTkRERMRBKNiJiIiIOAgFOxEREREHoWAnIiIi4iAU7EREREQchIKdiIiIiINQsBMRERFxEAp2IiIiIg5CwU5ERETEQSjYiYiIiDgIBTsRERERB6FgJyIiIuIgFOxEREREHISCnYiIiIiDULATERERcRANGuzOnDlDREQEaWlp1mkLFy6kW7duhISEWL82bdpkbd+6dSsRERH07NmTyMhIMjIyrG0VFRUsX76c/v37ExISQnR0NKdOnbK25+bmEhMTQ69evQgLCyMuLo7y8vKr82ZFRERE6lmDBbuDBw8yduxYfvjhB5vphw4dYsmSJWRkZFi/xo4dC0BaWhpLlixh2bJlpKenM2LECKKjoykpKQEgKSmJvXv38vbbb5OamoqbmxsLFiywrvuhhx7C3d2d1NRUtmzZwr59+0hOTr5q71lERESkPjVIsNu6dSuzZs3i4Ycftpl+4cIF/vOf/9CtW7dLLrd582aGDh1KaGgoLi4uTJw4EV9fX1JSUqztU6dOpW3btnh4eDB//nz27NlDVlYWx44d48CBA8yePRuTyUT79u2JiYlhw4YN9f5+RURERK4G54bYaHh4OMOHD8fZ2dkm3B05coTy8nISExM5ePAgnp6ejB49milTpmA0GsnMzGT06NE26woKCuLIkSMUFBRw4sQJgoODrW3+/v54e3vzzTffAODj40NAQIC1vUOHDmRnZ3Pu3Dm8vLyqXb/BUNN3LvB/+0/78eqqr/2t/nQc6kvHov50HPb0od3BLi0tjbCwMHsXs9G6detLTi8oKKBPnz5MmDCBlStX8vXXXxMbG4vRaGTKlCkUFRVhMplslnFzc6O4uJiioiIA3N3dq7RXtv1y2crXxcXFdgW7Vq08qz2vXJ7249Xj69uy3reh/nQc6kvHov5sXuwOdjNmzMDT05N77rmHe+65h3bt2tVZMQMGDGDAgAHW1z169OCBBx4gJSWFKVOmYDKZKC0ttVmmtLQUX19fa0irPN/u5+0tW7bEYrFUaat83bKlfX/0cnMLsFjsWkR+xmC4+Iumse9HJyfjVQlEV8PZs0VUVJjrZd1NpT/lytSXjkX96Tgq+7I67A52n3zyCf/85z/Ztm0bzz33HL179yYyMpI77rgDV1dXu4v9ub///e/k5OQwbtw467QLFy7g5uYGQMeOHTl69KjNMpmZmQwcOBBvb28CAgLIzMy0DseePn2avLw8goODMZvN5OXlkZOTg7+/PwDffvstgYGBeHra99+MxYI+JHVA+/Hqqu99rf50HOpLx6L+bF7svnjCxcWFIUOGkJSUxMcff8ztt9/O+vXrCQ8PZ9GiRRw5cqTGxVgsFpYuXcq+ffuwWCxkZGTw6quvWq+KjYqKYseOHezfv5+ysjKSk5PJzc0lIiICgMjISJKSksjKyqKwsJD4+Hj69OnDddddx/XXX09oaCjx8fEUFhaSlZXF2rVriYqKqnG9IiIiIo1JjS+eyM3N5b333mPnzp1kZmYyaNAgWrRowcSJE5k4cSJ/+tOf7F5nREQE8+bN4/HHH+fkyZP4+/vz4IMPMnLkSAD69evHwoULre1BQUGsW7cOHx8fAGJjYykvL2f8+PEUFRURFhZGQkKCdf2JiYksXryY2267DaPRyKhRo4iJianpLhARERFpVAwWi30HaHfu3Mm7777Lp59+yo033khkZCQjRozAz88PgH379hEbG8vnn39eLwU3Bjk5Ol+hNgwG8Pf3bPT70dn54jl2QxNTOZx9rqHLqZGu7bzYOeN3nD1bRHl5/Z1j1xT6U65MfelY1J+Oo7Ivq8PuI3aLFi1i6NChbNy48ZL3m7vhhhuYOHGivasVERERkVqq0cUTWVlZ1vvBffHFF3h6etKhQwcAAgMDmTFjRt1WKSIiIiJXZPfFE//4xz8YNWoU33//PQAZGRmMGTOGjz/+uK5rExERERE72H3Ebs2aNaxdu9Y6DDtp0iSCgoJYsWIFgwYNqvMCRURERKR67D5i99NPP/G73/3OZlp4eDjZ2dl1VpSIiIiI2M/uYHfNNdeQmppqM23fvn11+gQKEREREbGf3UOx06ZNIzY2ljvuuINrrrmG7Oxs/va3v7F8+fL6qE9EREREqsnuYDd8+HDatGnDtm3bOHz4MG3btmX9+vXcfPPN9VGfiIiIiFRTjZ48ERYWRlhYWF3XIiIiIiK1YHewO3nyJElJSXz//feYzbZ3sn/11VfrrDARERERsY/dwW7evHnk5ORw66234uLiUh81iYiIiEgN2B3sDh06xAcffGB9NqyIiIiINA523+7E09MTV1fX+qhFRERERGrB7iN2MTExzJs3j6lTp+Lv72/TpnvZiYiIiDQcu4PdggULAPjb3/4GgMFgwGKxYDAY+Prrr+u2OhERERGpNruD3T/+8Y/6qENEREREaqlGjxS75ppryM/P5/Dhw7Ru3Ro3Nzeuueaa+qhPRERERKrJ7mCXm5vLuHHjuPfee5kzZw5ZWVncfvvtZGRk1Ed9IiIiIlJNdge7+Ph4goODSU9Px9nZmQ4dOjBt2jSefPLJ+qhPRERERKrJ7mC3f/9+5s2bh8lkwmAwADBlyhQyMzPrvDgRERERqT67L55wcXGhtLQUk8mExWIBoKioiJYtW9Z5cdJ0GY0GjEbDr87j5GT3/xVXVWOvT0RE5JfsDnaDBw9m9uzZLFiwAIPBQG5uLk888QSDBg2qj/qkCTIaDXj7uON8hWDk66t/BkREROqS3cFu5syZzJs3jzvvvBOA8PBwBg0axOLFi+u8OGmajEYDzk5G/rwxg8xThQ1dTo3d0qk1s4d0bugyREREqs3uYNeyZUsSExM5c+YMx48fJzAwkDZt2tRHbdLEZZ4q5HD2uYYuo8Y6tNYRRRERaVrsDnbp6ek2r48dO8axY8cA6N27d91UJSIiIiJ2szvYTZgwoco0o9FI27Zt9VQKERERkQZkd7A7cuSIzeszZ87w7LPP6skTIiIiIg2s1vdz8PPzY/bs2bzyyit1UY+IiIiI1FCd3KgrPz+f8+fP273cmTNniIiIIC0tzTrtyy+/ZMyYMYSEhDB48GA2b95ss8zWrVuJiIigZ8+eREZG2jzKrKKiguXLl9O/f39CQkKIjo7m1KlT1vbc3FxiYmLo1asXYWFhxMXFUV5eXoN3LCIiItL42D0UO2/ePJvXZWVlHDx4kP79+9u1noMHDzJ37lx++OEH67T8/HymTZvGjBkzGDt2LOnp6cTGxtKpUyd69OhBWloaS5YsYd26dfTo0YMNGzYQHR3N7t27MZlMJCUlsXfvXt5++208PT157LHHWLBgAS+88AIADz30EAEBAaSmppKTk0N0dDTJyclMmTLF3t0gIiIi0ujU+ohdixYtmDBhAkuWLKn2Mlu3bmXWrFk8/PDDNtM//PBDfHx8GD9+PM7OzvTr14/hw4ezYcMGADZv3szQoUMJDQ3FxcWFiRMn4uvrS0pKirV96tSptG3bFg8PD+bPn8+ePXvIysri2LFjHDhwgNmzZ2MymWjfvj0xMTHWdYuIiIg0dXYfsVu6dGmtNxoeHs7w4cNxdna2CXdHjx4lODjYZt6goCC2bNkCQGZmJqNHj67SfuTIEQoKCjhx4oTN8v7+/nh7e/PNN98A4OPjQ0BAgLW9Q4cOZGdnc+7cOby8vKpdv+HXn5Ql0ijV189t5Xr1uWj61JeORf3pOOzpQ7uD3Zo1a6o13/Tp0y/b1rp160tOLyoqwmQy2Uxzc3OjuLj4iu1FRUUAuLu7V2mvbPvlspWvi4uL7Qp2rVp5Vntekcbgajy+TZ8Lx6G+dCzqz+bF7mB39OhRPvzwQzp37swNN9zAiRMn+Pzzz+nSpQstW17842Go4b8HJpOJgoICm2mlpaXW9ZpMJkpLS6u0+/r6WkNaSUnJJZe3WCxV2ipfV66/unJzC7BY7FqkWXFyMuo5sI3M2bNFVFSY62XdBsPFPxz6XDR96kvHov50HJV9WR12Bzuj0ci8efO4//77rdPeffdddu/eTUJCgr2rsxEcHMzevXttpmVmZtKxY0cAOnbsyNGjR6u0Dxw4EG9vbwICAsjMzLQOx54+fZq8vDyCg4Mxm83k5eWRk5ODv78/AN9++y2BgYF4etr334zFgj4k0uTU98+sPheOQ33pWNSfzYvdF098/PHHjB8/3mbasGHD2LdvX62LiYiIICcnh+TkZMrKyti/fz87duywnlcXFRXFjh072L9/P2VlZSQnJ5Obm0tERAQAkZGRJCUlkZWVRWFhIfHx8fTp04frrruO66+/ntDQUOLj4yksLCQrK4u1a9cSFRVV67pFREREGgO7j9j5+fmRnp5O3759rdNSU1MJDAysdTG+vr6sX7+euLg4EhMT8fPzY8GCBdZt9evXj4ULF/L4449z8uRJgoKCWLduHT4+PgDExsZSXl7O+PHjKSoqIiwszOYoYmJiIosXL+a2227DaDQyatQoYmJial23iIiISGNgd7D74x//yLRp0xgyZAjt2rUjKyuL3bt3s3r16hoVUHnFaqXu3buzcePGy84/cuRIRo4ceck2FxcXZs2axaxZsy7Z7u/vT2JiYo3qFBEREWns7A52Y8aM4ZprrmH79u38+9//pn379mzcuJFOnTrVR30iIiIiUk12BzuA/v37079/f86cOYOfn19d1yQiIiIiNWD3xRNlZWU888wzhIaGMnjwYLKyshg9erTNM1lFRERE5OqzO9itWbOG/fv3s2rVKlxcXGjVqhWBgYHExcXVR30iIiIiUk12D8Xu2LGDN998k4CAAAwGA+7u7ixdutR6yxERERERaRh2H7ErLi62nldn+d8dD93c3DAa7V6ViIiIiNQhu9NYz549rc+LrXx02GuvvUb37t3rtjIRERERsYvdQ7GPPvooEydOZOvWrRQVFXH33XdTVFTEyy+/XB/1iYiIiEg12R3s/P392blzJx999BE//vgjgYGB3HLLLXh4eNRHfSIiIiJSTXYHu2HDhrF9+3buuuuu+qhHRERERGqoRlc8lJSU1HUdIiIiIlJLdh+xCwsLY8yYMQwcOJA2bdrYtE2fPr3OChMRERER+9gd7I4fP0779u357rvv+O6776zTK6+QFREREZGGUe1gN3nyZF566SVee+01AEpLS3Fzc6u3wkRERETEPtU+xy4jI8Pm9cCBA+u8GBERERGpuRo/LqLyqRMiIiIi0jjUONjpnDoRERGRxkUPeBURERFxENW+eKK8vJxt27ZZX5eVldm8Bhg1alQdlSUiIiIi9qp2sPP39ycxMdH62tfX1+a1wWBQsBMRERFpQNUOdv/85z/rsw4RERERqSWdYyciIiLiIBTsRERERByEgp2IiIiIg1CwExEREXEQCnYiIiIiDkLBTkRERMRBKNiJiIiIOIhGGexSUlLo0qULISEh1q/Zs2cD8OWXXzJmzBhCQkIYPHgwmzdvtll269atRERE0LNnTyIjI8nIyLC2VVRUsHz5cvr3709ISAjR0dGcOnXqqr43ERERkfrSKIPdoUOHGDlyJBkZGdavFStWkJ+fz7Rp0xg1ahTp6enExcWxdOlSvvrqKwDS0tJYsmQJy5YtIz09nREjRhAdHU1JSQkASUlJ7N27l7fffpvU1FTc3NxYsGBBQ75VERERkTrTaINdt27dqkz/8MMP8fHxYfz48Tg7O9OvXz+GDx/Ohg0bANi8eTNDhw4lNDQUFxcXJk6ciK+vLykpKdb2qVOn0rZtWzw8PJg/fz579uwhKyvrqr4/ERERkfpQ7UeKXS1ms5nDhw9jMpl48cUXqaioYNCgQcyaNYujR48SHBxsM39QUBBbtmwBIDMzk9GjR1dpP3LkCAUFBZw4ccJmeX9/f7y9vfnmm29o3759tWs0GGrxBkUaSH393FauV5+Lpk996VjUn47Dnj5sdMHuzJkzdOnShSFDhpCYmMjZs2eZM2cOs2fPpnXr1phMJpv53dzcKC4uBqCoqOiy7UVFRQC4u7tXaa9sq65WrTztfVsiDcrXt2W9b0OfC8ehvnQs6s/mpdEFO39/f+vQKoDJZGL27Nnce++9REZGUlpaajN/aWkpLVu2tM57qXZfX19r4Ks83+5Sy1dXbm4BFotdizQrTk7GqxIkpPrOni2iosJcL+s2GC7+4dDnoulTXzoW9afjqOzL6mh0we7IkSO89957zJw5E8P/jj1euHABo9FIjx49eOWVV2zmz8zMpGPHjgB07NiRo0ePVmkfOHAg3t7eBAQEkJmZaR2OPX36NHl5eVWGd6/EYkEfEmly6vtnVp8Lx6G+dCzqz+al0V084ePjw4YNG3jxxRcpLy8nOzubFStWcM899zBkyBBycnJITk6mrKyM/fv3s2PHDut5dVFRUezYsYP9+/dTVlZGcnIyubm5REREABAZGUlSUhJZWVkUFhYSHx9Pnz59uO666xryLYuIiIjUiUZ3xC4wMJDnn3+elStXkpSURIsWLRg6dCizZ8+mRYsWrF+/nri4OBITE/Hz82PBggX07dsXgH79+rFw4UIef/xxTp48SVBQEOvWrcPHxweA2NhYysvLGT9+PEVFRYSFhZGQkNBwb1ZERESkDhksFh2gtVdOTv2er2A0GjAam+5lTE5ORry8TAxNTOVw9rmGLqfGRtzUlsTf39yk30fXdl7snPE7zp4tory8/s6x8/f3rPfPhdQ/9aVjUX86jsq+rI5Gd8SuuTMaDXj7uOPs1OhGyUVERKSRU7BrZIxGA85ORv68MYPMU4UNXU6N3NKpNbOHdG7oMkRERJodBbtGKvNUYZMd/uvQWrc6ERERaQga7xMRERFxEAp2IiIiIg5CwU5ERETEQSjYiYiIiDgIBTsRERERB6FgJyIiIuIgFOxEREREHISCnYiIiIiD0A2KRZoBp6vwiLr63obZbMFs1gMvRUR+jYKdiANr7dGCCrMFLy9TvW/L17d+nzhSXmEmP69Y4U5E5Fco2Ik4MC+TM05GQ5N+9jBAUBsPVo0LwWg0KNiJiPwKBTuRZqApP3tYRESqTxdPiIiIiDgIBTsRERERB6FgJyIiIuIgFOxEREREHISCnYiIiIiDULATERERcRAKdiIiIiIOQsFORERExEEo2ImIiIg4CAU7EREREQehYCciIiLiIBTsRERERByEc0MXICJSXU5OTft/UbPZgtlsaegyRMSBNbtgl5uby2OPPcaBAwdwcnJixIgRzJkzB2fnZrcrRJqM1h4tqDBb8PIyNXQptVJeYSY/r1jhTkTqTbNLMw899BABAQGkpqaSk5NDdHQ0ycnJTJkypaFLE5HL8DI542Q08OeNGWSeKmzocmokqI0Hq8aFYDQaFOxEpN40q2B37NgxDhw4wJ49ezCZTLRv356YmBhWrFihYCfSBGSeKuRw9rmGLqNWmsJw8q/VqOFkkcatWQW7o0eP4uPjQ0BAgHVahw4dyM7O5ty5c3h5eVVrPUYjWOr591rXdl6YXJ3qdyP1pENrD6BpvwdwjPfhCO8BHON9hF7n02SGk319W162rbzCTFFhaZMPdxYLGAwNXUXtXOk9VLY5Oxvr/W9WbThGX1iw1ONOtmf/GCz1WUkj8+677/LMM8/w0UcfWaf98MMPRERE8PHHHxMYGNhwxYmIiIjUUuMfE6hD7u7ulJSU2EyrfN2y5eX/QxURERFpCppVsOvYsSN5eXnk5ORYp3377bcEBgbi6enZgJWJiIiI1F6zCnbXX389oaGhxMfHU1hYSFZWFmvXriUqKqqhSxMRERGptWZ1jh1ATk4OixcvJi0tDaPRyKhRo5g1axZOTk3zhGwRERGRSs0u2ImIiIg4qmY1FCsiIiLiyBTsRERERByEgp2IiIiIg1CwExEREXEQCnZSr44cOcKkSZPo06cPAwYM4JFHHuHMmTMAfPnll4wZM4aQkBAGDx7M5s2bG7haqY6KigomTJjA3LlzrdPUl01PXl4ejzzyCGFhYfTu3ZuYmBhOnToFqD+bmsOHDzN+/Hh69epFeHg4TzzxBBcuXADUl82SRaSelJSUWAYMGGBZtWqV5fz585YzZ85Ypk6davnjH/9oycvLs/Tp08fy+uuvW8rKyiyffvqpJSQkxPLll182dNlyBQkJCZbOnTtb5syZY7FYLOrLJuoPf/iDJTY21pKfn28pKCiwTJ8+3TJt2jT1ZxNTUVFhGTBggOWVV16xVFRUWH766SfLkCFDLGvWrFFfNlM6Yif1Jjs7m86dOxMbG4urqyu+vr6MHTuW9PR0PvzwQ3x8fBg/fjzOzs7069eP4cOHs2HDhoYuW37Fvn37+PDDD7njjjus09SXTc+//vUvvvzyS5YtW4aXlxceHh4sWbKEWbNmqT+bmPz8fE6fPo3ZbLY+hN5oNGIymdSXzZSCndSbG2+8kRdffNHm5s8ffPABXbt25ejRowQHB9vMHxQUxJEjR652mVJNubm5zJ8/n6effhqTyWSdrr5ser766iuCgoJ46623iIiIIDw8nOXLl9O6dWv1ZxPj6+vLxIkTWb58Od27d2fQoEFcf/31TJw4UX3ZTCnYyVVhsVh45pln2L17N/Pnz6eoqMgmHAC4ublRXFzcQBXKrzGbzcyePZtJkybRuXNnmzb1ZdOTn5/PN998w/fff8/WrVvZtm0bJ0+eZM6cOerPJsZsNuPm5sZjjz3GF198wXvvvce3335LYmKi+rKZUrCTeldYWMiMGTPYsWMHr7/+Op06dcJkMlFaWmozX2lpKS1btmygKuXXPP/887i6ujJhwoQqberLpsfV1RWA+fPn4+Hhgb+/Pw899BAff/wxFotF/dmE/O1vf+ODDz7gvvvuw9XVlY4dOxIbG8ubb76pz2YzpWAn9eqHH35g9OjRFBYWsmXLFjp16gRAcHAwR48etZk3MzOTjh07NkSZcgXvvvsuBw4coFevXvTq1Yv33nuP9957j169eqkvm6CgoCDMZjNlZWXWaWazGYDf/va36s8m5KeffrJeAVvJ2dkZFxcXfTabKQU7qTf5+fk88MAD3Hzzzbz00kv4+flZ2yIiIsjJySE5OZmysjL279/Pjh07GD16dANWLJfz/vvv8/nnn/PZZ5/x2WefMWzYMIYNG8Znn32mvmyC+vfvT/v27Xn00UcpKirizJkzPPPMM9x+++0MGzZM/dmEhIeHc/r0aZ577jkqKirIysoiKSmJ4cOH67PZTBkslZfRiNSxl19+mWXLlmEymTAYDDZtGRkZHDp0iLi4OP7zn//g5+dHTEwMkZGRDVSt2KPyHnbLli0DUF82QSdPnmTZsmWkp6dz/vx5Bg8ezPz58/Hy8lJ/NjGffvopCQkJ/Pe//8XT05MRI0ZY70agvmx+FOxEREREHISGYkVEREQchIKdiIiIiINQsBMRERFxEAp2IiIiIg5CwU5ERETEQSjYiYiIiDgIBTsRERERB6FgJyIiIuIgFOxERGrp+PHjdOrUiePHj9d6XUOHDmX79u11UJWINEfODV2AiIj8n507dzZ0CSLShOmInYhIHdm2bRu33347/fv3Z8GCBRQWFvLOO+9w3333sXz5cvr06UPfvn157bXXeOutt7j11lsJDQ3lr3/9q3UdgwcP5p133mnAdyEiTZmCnYhIHfnss89466232L59O//5z3+Ij48H4ODBgwQEBLB//35mzJjB0qVLSUtLIyUlheTkZLZs2UJ6enoDVy8ijkDBTkSkjsydOxc/Pz/8/f2ZMWMGO3bswGw24+7uzgMPPIDRaCQ8PJyKigomT56MyWSie/futGnThh9//LGhyxcRB6BgJyJSR6699lrr923btuXChQvk5eXh4+ODwWAAwGi8+GvXy8vLOq/RaMRsNl/dYkXEISnYiYjUkZMnT1q/P378OO7u7vj5+VlDnYhIfVOwExGpIytWrCA/P58TJ06watUqxo4d29AliUgzo2AnIlJHQkJCuPPOOxk9ejS9e/fm4YcfbuiSRKSZMVgsFktDFyEiIiIitacjdiIiIiIOQsFORERExEEo2ImIiIg4CAU7EREREQehYCciIiLiIBTsRERERByEgp2IiIiIg1CwExEREXEQCnYiIiIiDkLBTkRERMRBKNiJiIiIOIj/D8jzFh2LSS+hAAAAAElFTkSuQmCC\n"},"metadata":{}}]}]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0F98EC-6A8F-4B40-56A9-E74E22402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06" y="1776518"/>
            <a:ext cx="5578822" cy="43039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85091F-F151-A073-7AA6-2512C454E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228" y="1776518"/>
            <a:ext cx="554355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135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59132-24FA-A3E0-7723-703564BA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205450" cy="706964"/>
          </a:xfrm>
        </p:spPr>
        <p:txBody>
          <a:bodyPr/>
          <a:lstStyle/>
          <a:p>
            <a:r>
              <a:rPr lang="en-US" dirty="0"/>
              <a:t>There is a difference between genders!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26E658-34D4-3A50-B025-0105541EC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29" y="1680632"/>
            <a:ext cx="554355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15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D3087-E1D6-4F79-98F4-B9E62338C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Smoking status &amp; diabetes</a:t>
            </a:r>
            <a:endParaRPr lang="LID4096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86C83BB-23C3-4FD6-A8FA-A16AC28B6E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51" y="2370909"/>
            <a:ext cx="5809660" cy="3157424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1B424D-DDDA-48BD-85E1-0ED50BE33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8912" y="2370909"/>
            <a:ext cx="4404221" cy="343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9065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20550</TotalTime>
  <Words>3349</Words>
  <Application>Microsoft Office PowerPoint</Application>
  <PresentationFormat>Widescreen</PresentationFormat>
  <Paragraphs>300</Paragraphs>
  <Slides>21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Arial</vt:lpstr>
      <vt:lpstr>Arial Unicode MS</vt:lpstr>
      <vt:lpstr>Century Gothic</vt:lpstr>
      <vt:lpstr>Courier New</vt:lpstr>
      <vt:lpstr>Google Sans</vt:lpstr>
      <vt:lpstr>Helvetica Neue</vt:lpstr>
      <vt:lpstr>Inter</vt:lpstr>
      <vt:lpstr>Plus Jakarta Sans</vt:lpstr>
      <vt:lpstr>Wingdings 3</vt:lpstr>
      <vt:lpstr>Ion Boardroom</vt:lpstr>
      <vt:lpstr>Diabetes prediction</vt:lpstr>
      <vt:lpstr>Diabetes problem with the body’s production of  or use of the hormone insulin</vt:lpstr>
      <vt:lpstr>Features</vt:lpstr>
      <vt:lpstr>The data </vt:lpstr>
      <vt:lpstr>8.82% have diabetes</vt:lpstr>
      <vt:lpstr> Female tend to have more diabetes then male.</vt:lpstr>
      <vt:lpstr>There is a difference between genders!</vt:lpstr>
      <vt:lpstr>There is a difference between genders!</vt:lpstr>
      <vt:lpstr>Smoking status &amp; diabetes</vt:lpstr>
      <vt:lpstr>PowerPoint Presentation</vt:lpstr>
      <vt:lpstr>Correlation matrix</vt:lpstr>
      <vt:lpstr>Correlation matrix of the new df</vt:lpstr>
      <vt:lpstr>Feature importance</vt:lpstr>
      <vt:lpstr>Score for the models  Recall</vt:lpstr>
      <vt:lpstr>Feature engineering</vt:lpstr>
      <vt:lpstr>Feature selection</vt:lpstr>
      <vt:lpstr>Imbalanced data </vt:lpstr>
      <vt:lpstr>What the balancing did to our model?</vt:lpstr>
      <vt:lpstr>Lets run several models and look at the cm</vt:lpstr>
      <vt:lpstr>Grid_search.Best_params_</vt:lpstr>
      <vt:lpstr>Scores for all the models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Diabetes prediction</dc:title>
  <dc:creator>DannyC19</dc:creator>
  <cp:lastModifiedBy>ALIN</cp:lastModifiedBy>
  <cp:revision>46</cp:revision>
  <dcterms:created xsi:type="dcterms:W3CDTF">2023-05-16T09:48:08Z</dcterms:created>
  <dcterms:modified xsi:type="dcterms:W3CDTF">2023-05-31T18:35:50Z</dcterms:modified>
</cp:coreProperties>
</file>

<file path=docProps/thumbnail.jpeg>
</file>